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47.jpg" ContentType="image/jpg"/>
  <Override PartName="/ppt/media/image48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3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64" r:id="rId19"/>
    <p:sldId id="265" r:id="rId20"/>
    <p:sldId id="266" r:id="rId21"/>
    <p:sldId id="267" r:id="rId22"/>
    <p:sldId id="268" r:id="rId23"/>
    <p:sldId id="307" r:id="rId24"/>
    <p:sldId id="308" r:id="rId25"/>
    <p:sldId id="309" r:id="rId26"/>
    <p:sldId id="310" r:id="rId27"/>
    <p:sldId id="311" r:id="rId28"/>
    <p:sldId id="312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A2F55F-0DB1-4AAB-8351-28E4120C177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61762DE-8680-46BD-A789-8E7ACB47CD9E}">
      <dgm:prSet/>
      <dgm:spPr/>
      <dgm:t>
        <a:bodyPr/>
        <a:lstStyle/>
        <a:p>
          <a:r>
            <a:rPr lang="cs-CZ"/>
            <a:t>Vyzařování/ přijímání elektrické energie</a:t>
          </a:r>
          <a:endParaRPr lang="en-US"/>
        </a:p>
      </dgm:t>
    </dgm:pt>
    <dgm:pt modelId="{3E7F5F66-903F-49FF-A5EF-8D7774F3BF66}" type="parTrans" cxnId="{B3E90EA0-CFDF-4741-92E2-F33C2159C396}">
      <dgm:prSet/>
      <dgm:spPr/>
      <dgm:t>
        <a:bodyPr/>
        <a:lstStyle/>
        <a:p>
          <a:endParaRPr lang="en-US"/>
        </a:p>
      </dgm:t>
    </dgm:pt>
    <dgm:pt modelId="{9830C20E-2777-4EA6-8BA4-C88980C89B4E}" type="sibTrans" cxnId="{B3E90EA0-CFDF-4741-92E2-F33C2159C396}">
      <dgm:prSet/>
      <dgm:spPr/>
      <dgm:t>
        <a:bodyPr/>
        <a:lstStyle/>
        <a:p>
          <a:endParaRPr lang="en-US"/>
        </a:p>
      </dgm:t>
    </dgm:pt>
    <dgm:pt modelId="{98B481FC-2B36-423D-AACA-EAEBCC06C8D0}">
      <dgm:prSet/>
      <dgm:spPr/>
      <dgm:t>
        <a:bodyPr/>
        <a:lstStyle/>
        <a:p>
          <a:r>
            <a:rPr lang="cs-CZ"/>
            <a:t>Velikost antény na základě vel. vlnové délky</a:t>
          </a:r>
          <a:endParaRPr lang="en-US"/>
        </a:p>
      </dgm:t>
    </dgm:pt>
    <dgm:pt modelId="{B3A54396-1627-46D4-960A-390E1190CB02}" type="parTrans" cxnId="{1251A2FE-8D65-4052-92FA-18471D2F980C}">
      <dgm:prSet/>
      <dgm:spPr/>
      <dgm:t>
        <a:bodyPr/>
        <a:lstStyle/>
        <a:p>
          <a:endParaRPr lang="en-US"/>
        </a:p>
      </dgm:t>
    </dgm:pt>
    <dgm:pt modelId="{6B8D2DF0-3D0E-43E8-9BBE-46D35C396AEF}" type="sibTrans" cxnId="{1251A2FE-8D65-4052-92FA-18471D2F980C}">
      <dgm:prSet/>
      <dgm:spPr/>
      <dgm:t>
        <a:bodyPr/>
        <a:lstStyle/>
        <a:p>
          <a:endParaRPr lang="en-US"/>
        </a:p>
      </dgm:t>
    </dgm:pt>
    <dgm:pt modelId="{9C133D01-8FDD-487F-A12E-8A5FF2F8547C}" type="pres">
      <dgm:prSet presAssocID="{CEA2F55F-0DB1-4AAB-8351-28E4120C1779}" presName="root" presStyleCnt="0">
        <dgm:presLayoutVars>
          <dgm:dir/>
          <dgm:resizeHandles val="exact"/>
        </dgm:presLayoutVars>
      </dgm:prSet>
      <dgm:spPr/>
    </dgm:pt>
    <dgm:pt modelId="{E38EDC68-93B8-49BC-866E-DC66E645A91E}" type="pres">
      <dgm:prSet presAssocID="{E61762DE-8680-46BD-A789-8E7ACB47CD9E}" presName="compNode" presStyleCnt="0"/>
      <dgm:spPr/>
    </dgm:pt>
    <dgm:pt modelId="{546996FA-FD9E-49E8-BAAC-052FB91D7E6C}" type="pres">
      <dgm:prSet presAssocID="{E61762DE-8680-46BD-A789-8E7ACB47CD9E}" presName="bgRect" presStyleLbl="bgShp" presStyleIdx="0" presStyleCnt="2"/>
      <dgm:spPr/>
    </dgm:pt>
    <dgm:pt modelId="{1946DFD9-91BC-4555-9A6D-583158082BAF}" type="pres">
      <dgm:prSet presAssocID="{E61762DE-8680-46BD-A789-8E7ACB47CD9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51C1DD15-F3A9-4374-8A4E-FCFDB02091DB}" type="pres">
      <dgm:prSet presAssocID="{E61762DE-8680-46BD-A789-8E7ACB47CD9E}" presName="spaceRect" presStyleCnt="0"/>
      <dgm:spPr/>
    </dgm:pt>
    <dgm:pt modelId="{FA542063-07FF-4586-A4CB-C4D349C49CF2}" type="pres">
      <dgm:prSet presAssocID="{E61762DE-8680-46BD-A789-8E7ACB47CD9E}" presName="parTx" presStyleLbl="revTx" presStyleIdx="0" presStyleCnt="2">
        <dgm:presLayoutVars>
          <dgm:chMax val="0"/>
          <dgm:chPref val="0"/>
        </dgm:presLayoutVars>
      </dgm:prSet>
      <dgm:spPr/>
    </dgm:pt>
    <dgm:pt modelId="{7F955206-657E-4109-A223-453E51AAD744}" type="pres">
      <dgm:prSet presAssocID="{9830C20E-2777-4EA6-8BA4-C88980C89B4E}" presName="sibTrans" presStyleCnt="0"/>
      <dgm:spPr/>
    </dgm:pt>
    <dgm:pt modelId="{189AB3BC-EC18-4DB7-AC9C-8EED54ADA3D4}" type="pres">
      <dgm:prSet presAssocID="{98B481FC-2B36-423D-AACA-EAEBCC06C8D0}" presName="compNode" presStyleCnt="0"/>
      <dgm:spPr/>
    </dgm:pt>
    <dgm:pt modelId="{C0EA2453-48F3-42D6-93CB-A4364AA836DB}" type="pres">
      <dgm:prSet presAssocID="{98B481FC-2B36-423D-AACA-EAEBCC06C8D0}" presName="bgRect" presStyleLbl="bgShp" presStyleIdx="1" presStyleCnt="2"/>
      <dgm:spPr/>
    </dgm:pt>
    <dgm:pt modelId="{71F5BDB9-9FCC-48F6-9C90-7B9E1D34F4C2}" type="pres">
      <dgm:prSet presAssocID="{98B481FC-2B36-423D-AACA-EAEBCC06C8D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06C0D1A1-BE47-48EC-9146-6A4EECCDC80A}" type="pres">
      <dgm:prSet presAssocID="{98B481FC-2B36-423D-AACA-EAEBCC06C8D0}" presName="spaceRect" presStyleCnt="0"/>
      <dgm:spPr/>
    </dgm:pt>
    <dgm:pt modelId="{1EF524B9-A913-4459-9FD7-253EEF3A70EB}" type="pres">
      <dgm:prSet presAssocID="{98B481FC-2B36-423D-AACA-EAEBCC06C8D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3E90EA0-CFDF-4741-92E2-F33C2159C396}" srcId="{CEA2F55F-0DB1-4AAB-8351-28E4120C1779}" destId="{E61762DE-8680-46BD-A789-8E7ACB47CD9E}" srcOrd="0" destOrd="0" parTransId="{3E7F5F66-903F-49FF-A5EF-8D7774F3BF66}" sibTransId="{9830C20E-2777-4EA6-8BA4-C88980C89B4E}"/>
    <dgm:cxn modelId="{9830B3C9-9EBA-4D18-9020-6B4916096FE2}" type="presOf" srcId="{CEA2F55F-0DB1-4AAB-8351-28E4120C1779}" destId="{9C133D01-8FDD-487F-A12E-8A5FF2F8547C}" srcOrd="0" destOrd="0" presId="urn:microsoft.com/office/officeart/2018/2/layout/IconVerticalSolidList"/>
    <dgm:cxn modelId="{D81B43EF-4460-4C79-97D7-7A981DA25EA4}" type="presOf" srcId="{E61762DE-8680-46BD-A789-8E7ACB47CD9E}" destId="{FA542063-07FF-4586-A4CB-C4D349C49CF2}" srcOrd="0" destOrd="0" presId="urn:microsoft.com/office/officeart/2018/2/layout/IconVerticalSolidList"/>
    <dgm:cxn modelId="{63F15AFC-08EA-4A6D-ACA7-6C9AD02B505F}" type="presOf" srcId="{98B481FC-2B36-423D-AACA-EAEBCC06C8D0}" destId="{1EF524B9-A913-4459-9FD7-253EEF3A70EB}" srcOrd="0" destOrd="0" presId="urn:microsoft.com/office/officeart/2018/2/layout/IconVerticalSolidList"/>
    <dgm:cxn modelId="{1251A2FE-8D65-4052-92FA-18471D2F980C}" srcId="{CEA2F55F-0DB1-4AAB-8351-28E4120C1779}" destId="{98B481FC-2B36-423D-AACA-EAEBCC06C8D0}" srcOrd="1" destOrd="0" parTransId="{B3A54396-1627-46D4-960A-390E1190CB02}" sibTransId="{6B8D2DF0-3D0E-43E8-9BBE-46D35C396AEF}"/>
    <dgm:cxn modelId="{0196338B-1A8A-461B-9A3C-B80E7E7881A2}" type="presParOf" srcId="{9C133D01-8FDD-487F-A12E-8A5FF2F8547C}" destId="{E38EDC68-93B8-49BC-866E-DC66E645A91E}" srcOrd="0" destOrd="0" presId="urn:microsoft.com/office/officeart/2018/2/layout/IconVerticalSolidList"/>
    <dgm:cxn modelId="{D2D60268-765E-4309-B453-4A6C8FADE178}" type="presParOf" srcId="{E38EDC68-93B8-49BC-866E-DC66E645A91E}" destId="{546996FA-FD9E-49E8-BAAC-052FB91D7E6C}" srcOrd="0" destOrd="0" presId="urn:microsoft.com/office/officeart/2018/2/layout/IconVerticalSolidList"/>
    <dgm:cxn modelId="{14760D0C-1545-4946-84FC-2DAA6AF65A04}" type="presParOf" srcId="{E38EDC68-93B8-49BC-866E-DC66E645A91E}" destId="{1946DFD9-91BC-4555-9A6D-583158082BAF}" srcOrd="1" destOrd="0" presId="urn:microsoft.com/office/officeart/2018/2/layout/IconVerticalSolidList"/>
    <dgm:cxn modelId="{D7F567F1-D159-44CE-9552-8E0791CEEF8E}" type="presParOf" srcId="{E38EDC68-93B8-49BC-866E-DC66E645A91E}" destId="{51C1DD15-F3A9-4374-8A4E-FCFDB02091DB}" srcOrd="2" destOrd="0" presId="urn:microsoft.com/office/officeart/2018/2/layout/IconVerticalSolidList"/>
    <dgm:cxn modelId="{DD9930AB-BF0A-4846-B546-F025FCCF755A}" type="presParOf" srcId="{E38EDC68-93B8-49BC-866E-DC66E645A91E}" destId="{FA542063-07FF-4586-A4CB-C4D349C49CF2}" srcOrd="3" destOrd="0" presId="urn:microsoft.com/office/officeart/2018/2/layout/IconVerticalSolidList"/>
    <dgm:cxn modelId="{3E3E9841-43BD-44A2-8225-9B896E17AFD8}" type="presParOf" srcId="{9C133D01-8FDD-487F-A12E-8A5FF2F8547C}" destId="{7F955206-657E-4109-A223-453E51AAD744}" srcOrd="1" destOrd="0" presId="urn:microsoft.com/office/officeart/2018/2/layout/IconVerticalSolidList"/>
    <dgm:cxn modelId="{271962C2-A923-4993-B518-5D2424BA5E23}" type="presParOf" srcId="{9C133D01-8FDD-487F-A12E-8A5FF2F8547C}" destId="{189AB3BC-EC18-4DB7-AC9C-8EED54ADA3D4}" srcOrd="2" destOrd="0" presId="urn:microsoft.com/office/officeart/2018/2/layout/IconVerticalSolidList"/>
    <dgm:cxn modelId="{787E8D2D-CF61-4434-97AB-EB6A764A0B4C}" type="presParOf" srcId="{189AB3BC-EC18-4DB7-AC9C-8EED54ADA3D4}" destId="{C0EA2453-48F3-42D6-93CB-A4364AA836DB}" srcOrd="0" destOrd="0" presId="urn:microsoft.com/office/officeart/2018/2/layout/IconVerticalSolidList"/>
    <dgm:cxn modelId="{07B9F8FF-2426-49FC-B15D-FC8C60E9289B}" type="presParOf" srcId="{189AB3BC-EC18-4DB7-AC9C-8EED54ADA3D4}" destId="{71F5BDB9-9FCC-48F6-9C90-7B9E1D34F4C2}" srcOrd="1" destOrd="0" presId="urn:microsoft.com/office/officeart/2018/2/layout/IconVerticalSolidList"/>
    <dgm:cxn modelId="{6AA44885-0926-411A-AB1A-76163BD821E6}" type="presParOf" srcId="{189AB3BC-EC18-4DB7-AC9C-8EED54ADA3D4}" destId="{06C0D1A1-BE47-48EC-9146-6A4EECCDC80A}" srcOrd="2" destOrd="0" presId="urn:microsoft.com/office/officeart/2018/2/layout/IconVerticalSolidList"/>
    <dgm:cxn modelId="{B3A9C1E9-380E-4FDC-9996-5629C93C02B4}" type="presParOf" srcId="{189AB3BC-EC18-4DB7-AC9C-8EED54ADA3D4}" destId="{1EF524B9-A913-4459-9FD7-253EEF3A70E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C92D55-3B0A-4376-AD0E-222D9C55395E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D857737-A874-4F2E-A5C7-6E18041776B9}">
      <dgm:prSet/>
      <dgm:spPr/>
      <dgm:t>
        <a:bodyPr/>
        <a:lstStyle/>
        <a:p>
          <a:r>
            <a:rPr lang="cs-CZ"/>
            <a:t>Vysílací</a:t>
          </a:r>
          <a:endParaRPr lang="en-US"/>
        </a:p>
      </dgm:t>
    </dgm:pt>
    <dgm:pt modelId="{A802A284-10F5-4FE7-818B-7DEBBD35B476}" type="parTrans" cxnId="{363F1F06-4D1E-42DD-A57C-2C8982D13A67}">
      <dgm:prSet/>
      <dgm:spPr/>
      <dgm:t>
        <a:bodyPr/>
        <a:lstStyle/>
        <a:p>
          <a:endParaRPr lang="en-US"/>
        </a:p>
      </dgm:t>
    </dgm:pt>
    <dgm:pt modelId="{66A4E2CC-A171-43D7-9C8E-777C4FD470FD}" type="sibTrans" cxnId="{363F1F06-4D1E-42DD-A57C-2C8982D13A67}">
      <dgm:prSet/>
      <dgm:spPr/>
      <dgm:t>
        <a:bodyPr/>
        <a:lstStyle/>
        <a:p>
          <a:endParaRPr lang="en-US"/>
        </a:p>
      </dgm:t>
    </dgm:pt>
    <dgm:pt modelId="{0AB2A757-66DE-4F74-B44F-4D7AF5648888}">
      <dgm:prSet/>
      <dgm:spPr/>
      <dgm:t>
        <a:bodyPr/>
        <a:lstStyle/>
        <a:p>
          <a:r>
            <a:rPr lang="cs-CZ"/>
            <a:t>Přijímací</a:t>
          </a:r>
          <a:endParaRPr lang="en-US"/>
        </a:p>
      </dgm:t>
    </dgm:pt>
    <dgm:pt modelId="{5EADA453-AE35-4F22-91BF-A67E5438CAAB}" type="parTrans" cxnId="{567A5165-26AC-4266-9B89-98BBD8A75EC3}">
      <dgm:prSet/>
      <dgm:spPr/>
      <dgm:t>
        <a:bodyPr/>
        <a:lstStyle/>
        <a:p>
          <a:endParaRPr lang="en-US"/>
        </a:p>
      </dgm:t>
    </dgm:pt>
    <dgm:pt modelId="{93E02960-D185-4509-9979-201FD1206863}" type="sibTrans" cxnId="{567A5165-26AC-4266-9B89-98BBD8A75EC3}">
      <dgm:prSet/>
      <dgm:spPr/>
      <dgm:t>
        <a:bodyPr/>
        <a:lstStyle/>
        <a:p>
          <a:endParaRPr lang="en-US"/>
        </a:p>
      </dgm:t>
    </dgm:pt>
    <dgm:pt modelId="{8982C976-715F-4BD1-89DC-02FC2B06F030}">
      <dgm:prSet/>
      <dgm:spPr/>
      <dgm:t>
        <a:bodyPr/>
        <a:lstStyle/>
        <a:p>
          <a:r>
            <a:rPr lang="cs-CZ"/>
            <a:t>Přijímací a vysílací zároveň</a:t>
          </a:r>
          <a:endParaRPr lang="en-US"/>
        </a:p>
      </dgm:t>
    </dgm:pt>
    <dgm:pt modelId="{646635D3-45C3-4438-A96D-203087DBD7FB}" type="parTrans" cxnId="{F716884A-CA83-4163-A370-77D21C3881B4}">
      <dgm:prSet/>
      <dgm:spPr/>
      <dgm:t>
        <a:bodyPr/>
        <a:lstStyle/>
        <a:p>
          <a:endParaRPr lang="en-US"/>
        </a:p>
      </dgm:t>
    </dgm:pt>
    <dgm:pt modelId="{E4205240-307F-4BFC-AFBE-FB5B7F49A7AE}" type="sibTrans" cxnId="{F716884A-CA83-4163-A370-77D21C3881B4}">
      <dgm:prSet/>
      <dgm:spPr/>
      <dgm:t>
        <a:bodyPr/>
        <a:lstStyle/>
        <a:p>
          <a:endParaRPr lang="en-US"/>
        </a:p>
      </dgm:t>
    </dgm:pt>
    <dgm:pt modelId="{82AB00B2-F2F9-ED45-8568-ED85D81CB9D9}" type="pres">
      <dgm:prSet presAssocID="{6FC92D55-3B0A-4376-AD0E-222D9C55395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F44EA5-6DCD-A44D-A782-4A1C61A36CCA}" type="pres">
      <dgm:prSet presAssocID="{1D857737-A874-4F2E-A5C7-6E18041776B9}" presName="root" presStyleCnt="0"/>
      <dgm:spPr/>
    </dgm:pt>
    <dgm:pt modelId="{4E852728-FDFD-724A-8C7A-24750F90EF0F}" type="pres">
      <dgm:prSet presAssocID="{1D857737-A874-4F2E-A5C7-6E18041776B9}" presName="rootComposite" presStyleCnt="0"/>
      <dgm:spPr/>
    </dgm:pt>
    <dgm:pt modelId="{28DA5D4E-D8F6-9145-BE43-56FE8FE5535D}" type="pres">
      <dgm:prSet presAssocID="{1D857737-A874-4F2E-A5C7-6E18041776B9}" presName="rootText" presStyleLbl="node1" presStyleIdx="0" presStyleCnt="3"/>
      <dgm:spPr/>
    </dgm:pt>
    <dgm:pt modelId="{9D280326-9CE5-ED49-B232-EF200058FC47}" type="pres">
      <dgm:prSet presAssocID="{1D857737-A874-4F2E-A5C7-6E18041776B9}" presName="rootConnector" presStyleLbl="node1" presStyleIdx="0" presStyleCnt="3"/>
      <dgm:spPr/>
    </dgm:pt>
    <dgm:pt modelId="{17E8FB04-42A9-2F47-B036-7D0788C2220C}" type="pres">
      <dgm:prSet presAssocID="{1D857737-A874-4F2E-A5C7-6E18041776B9}" presName="childShape" presStyleCnt="0"/>
      <dgm:spPr/>
    </dgm:pt>
    <dgm:pt modelId="{CD29A3D9-800F-624D-BDDD-1FE170D9D80B}" type="pres">
      <dgm:prSet presAssocID="{0AB2A757-66DE-4F74-B44F-4D7AF5648888}" presName="root" presStyleCnt="0"/>
      <dgm:spPr/>
    </dgm:pt>
    <dgm:pt modelId="{D4AB7FCE-6439-414E-96D5-AE297ADE7F61}" type="pres">
      <dgm:prSet presAssocID="{0AB2A757-66DE-4F74-B44F-4D7AF5648888}" presName="rootComposite" presStyleCnt="0"/>
      <dgm:spPr/>
    </dgm:pt>
    <dgm:pt modelId="{B43A7059-8812-B940-9E58-A33060670DD0}" type="pres">
      <dgm:prSet presAssocID="{0AB2A757-66DE-4F74-B44F-4D7AF5648888}" presName="rootText" presStyleLbl="node1" presStyleIdx="1" presStyleCnt="3"/>
      <dgm:spPr/>
    </dgm:pt>
    <dgm:pt modelId="{59CDE6F5-6B7F-A741-9D92-1F6BAED4219F}" type="pres">
      <dgm:prSet presAssocID="{0AB2A757-66DE-4F74-B44F-4D7AF5648888}" presName="rootConnector" presStyleLbl="node1" presStyleIdx="1" presStyleCnt="3"/>
      <dgm:spPr/>
    </dgm:pt>
    <dgm:pt modelId="{BB1918D0-F9DF-1642-84A1-623480E26EB1}" type="pres">
      <dgm:prSet presAssocID="{0AB2A757-66DE-4F74-B44F-4D7AF5648888}" presName="childShape" presStyleCnt="0"/>
      <dgm:spPr/>
    </dgm:pt>
    <dgm:pt modelId="{EDE54576-8A47-2544-B6E8-591EF27C88D8}" type="pres">
      <dgm:prSet presAssocID="{8982C976-715F-4BD1-89DC-02FC2B06F030}" presName="root" presStyleCnt="0"/>
      <dgm:spPr/>
    </dgm:pt>
    <dgm:pt modelId="{B3589796-841C-084B-A7A4-00707498AAD4}" type="pres">
      <dgm:prSet presAssocID="{8982C976-715F-4BD1-89DC-02FC2B06F030}" presName="rootComposite" presStyleCnt="0"/>
      <dgm:spPr/>
    </dgm:pt>
    <dgm:pt modelId="{9D3D0787-4F0E-8542-AE81-1E2370122A01}" type="pres">
      <dgm:prSet presAssocID="{8982C976-715F-4BD1-89DC-02FC2B06F030}" presName="rootText" presStyleLbl="node1" presStyleIdx="2" presStyleCnt="3"/>
      <dgm:spPr/>
    </dgm:pt>
    <dgm:pt modelId="{A3553312-1382-4448-AB4D-BED3EFAD6F18}" type="pres">
      <dgm:prSet presAssocID="{8982C976-715F-4BD1-89DC-02FC2B06F030}" presName="rootConnector" presStyleLbl="node1" presStyleIdx="2" presStyleCnt="3"/>
      <dgm:spPr/>
    </dgm:pt>
    <dgm:pt modelId="{9FDB4124-661D-C145-B9AF-9299D8BBCF8D}" type="pres">
      <dgm:prSet presAssocID="{8982C976-715F-4BD1-89DC-02FC2B06F030}" presName="childShape" presStyleCnt="0"/>
      <dgm:spPr/>
    </dgm:pt>
  </dgm:ptLst>
  <dgm:cxnLst>
    <dgm:cxn modelId="{363F1F06-4D1E-42DD-A57C-2C8982D13A67}" srcId="{6FC92D55-3B0A-4376-AD0E-222D9C55395E}" destId="{1D857737-A874-4F2E-A5C7-6E18041776B9}" srcOrd="0" destOrd="0" parTransId="{A802A284-10F5-4FE7-818B-7DEBBD35B476}" sibTransId="{66A4E2CC-A171-43D7-9C8E-777C4FD470FD}"/>
    <dgm:cxn modelId="{32A39F14-FB66-DE43-A57C-5E097B3C2514}" type="presOf" srcId="{1D857737-A874-4F2E-A5C7-6E18041776B9}" destId="{28DA5D4E-D8F6-9145-BE43-56FE8FE5535D}" srcOrd="0" destOrd="0" presId="urn:microsoft.com/office/officeart/2005/8/layout/hierarchy3"/>
    <dgm:cxn modelId="{567A5165-26AC-4266-9B89-98BBD8A75EC3}" srcId="{6FC92D55-3B0A-4376-AD0E-222D9C55395E}" destId="{0AB2A757-66DE-4F74-B44F-4D7AF5648888}" srcOrd="1" destOrd="0" parTransId="{5EADA453-AE35-4F22-91BF-A67E5438CAAB}" sibTransId="{93E02960-D185-4509-9979-201FD1206863}"/>
    <dgm:cxn modelId="{41B2F467-1DEB-5A40-9214-3C922F4C161A}" type="presOf" srcId="{1D857737-A874-4F2E-A5C7-6E18041776B9}" destId="{9D280326-9CE5-ED49-B232-EF200058FC47}" srcOrd="1" destOrd="0" presId="urn:microsoft.com/office/officeart/2005/8/layout/hierarchy3"/>
    <dgm:cxn modelId="{F716884A-CA83-4163-A370-77D21C3881B4}" srcId="{6FC92D55-3B0A-4376-AD0E-222D9C55395E}" destId="{8982C976-715F-4BD1-89DC-02FC2B06F030}" srcOrd="2" destOrd="0" parTransId="{646635D3-45C3-4438-A96D-203087DBD7FB}" sibTransId="{E4205240-307F-4BFC-AFBE-FB5B7F49A7AE}"/>
    <dgm:cxn modelId="{74E6C457-FC72-0B4E-878D-80CDFF689E83}" type="presOf" srcId="{0AB2A757-66DE-4F74-B44F-4D7AF5648888}" destId="{59CDE6F5-6B7F-A741-9D92-1F6BAED4219F}" srcOrd="1" destOrd="0" presId="urn:microsoft.com/office/officeart/2005/8/layout/hierarchy3"/>
    <dgm:cxn modelId="{A3FB708A-7028-0E41-BE3F-CB188AB07645}" type="presOf" srcId="{8982C976-715F-4BD1-89DC-02FC2B06F030}" destId="{A3553312-1382-4448-AB4D-BED3EFAD6F18}" srcOrd="1" destOrd="0" presId="urn:microsoft.com/office/officeart/2005/8/layout/hierarchy3"/>
    <dgm:cxn modelId="{BF899A8A-17C7-9349-96B8-C73595267668}" type="presOf" srcId="{8982C976-715F-4BD1-89DC-02FC2B06F030}" destId="{9D3D0787-4F0E-8542-AE81-1E2370122A01}" srcOrd="0" destOrd="0" presId="urn:microsoft.com/office/officeart/2005/8/layout/hierarchy3"/>
    <dgm:cxn modelId="{DC82F0C7-6005-E64B-9C35-15A04E77345A}" type="presOf" srcId="{6FC92D55-3B0A-4376-AD0E-222D9C55395E}" destId="{82AB00B2-F2F9-ED45-8568-ED85D81CB9D9}" srcOrd="0" destOrd="0" presId="urn:microsoft.com/office/officeart/2005/8/layout/hierarchy3"/>
    <dgm:cxn modelId="{9A742DE0-1CF8-A94E-93A7-2D4A0DB1A17A}" type="presOf" srcId="{0AB2A757-66DE-4F74-B44F-4D7AF5648888}" destId="{B43A7059-8812-B940-9E58-A33060670DD0}" srcOrd="0" destOrd="0" presId="urn:microsoft.com/office/officeart/2005/8/layout/hierarchy3"/>
    <dgm:cxn modelId="{8E9CEEAA-BE94-1947-8469-C8DF680C290F}" type="presParOf" srcId="{82AB00B2-F2F9-ED45-8568-ED85D81CB9D9}" destId="{D5F44EA5-6DCD-A44D-A782-4A1C61A36CCA}" srcOrd="0" destOrd="0" presId="urn:microsoft.com/office/officeart/2005/8/layout/hierarchy3"/>
    <dgm:cxn modelId="{4CC0A9D1-BB8A-0847-A82F-08E5A88A06CC}" type="presParOf" srcId="{D5F44EA5-6DCD-A44D-A782-4A1C61A36CCA}" destId="{4E852728-FDFD-724A-8C7A-24750F90EF0F}" srcOrd="0" destOrd="0" presId="urn:microsoft.com/office/officeart/2005/8/layout/hierarchy3"/>
    <dgm:cxn modelId="{0A08E846-D9B8-354F-BBFD-08AC80FCCD23}" type="presParOf" srcId="{4E852728-FDFD-724A-8C7A-24750F90EF0F}" destId="{28DA5D4E-D8F6-9145-BE43-56FE8FE5535D}" srcOrd="0" destOrd="0" presId="urn:microsoft.com/office/officeart/2005/8/layout/hierarchy3"/>
    <dgm:cxn modelId="{4AFC808F-BA0C-094C-AC6A-45E57A89EFAF}" type="presParOf" srcId="{4E852728-FDFD-724A-8C7A-24750F90EF0F}" destId="{9D280326-9CE5-ED49-B232-EF200058FC47}" srcOrd="1" destOrd="0" presId="urn:microsoft.com/office/officeart/2005/8/layout/hierarchy3"/>
    <dgm:cxn modelId="{888B2ED7-0F91-1147-A165-B4329DE2B591}" type="presParOf" srcId="{D5F44EA5-6DCD-A44D-A782-4A1C61A36CCA}" destId="{17E8FB04-42A9-2F47-B036-7D0788C2220C}" srcOrd="1" destOrd="0" presId="urn:microsoft.com/office/officeart/2005/8/layout/hierarchy3"/>
    <dgm:cxn modelId="{5EDF99AE-120E-7145-B733-A44E13648F5C}" type="presParOf" srcId="{82AB00B2-F2F9-ED45-8568-ED85D81CB9D9}" destId="{CD29A3D9-800F-624D-BDDD-1FE170D9D80B}" srcOrd="1" destOrd="0" presId="urn:microsoft.com/office/officeart/2005/8/layout/hierarchy3"/>
    <dgm:cxn modelId="{71F15101-4D1B-BE4F-90F8-BA693A3C9621}" type="presParOf" srcId="{CD29A3D9-800F-624D-BDDD-1FE170D9D80B}" destId="{D4AB7FCE-6439-414E-96D5-AE297ADE7F61}" srcOrd="0" destOrd="0" presId="urn:microsoft.com/office/officeart/2005/8/layout/hierarchy3"/>
    <dgm:cxn modelId="{CA9F5C95-D468-D646-83B1-ED07A2875A98}" type="presParOf" srcId="{D4AB7FCE-6439-414E-96D5-AE297ADE7F61}" destId="{B43A7059-8812-B940-9E58-A33060670DD0}" srcOrd="0" destOrd="0" presId="urn:microsoft.com/office/officeart/2005/8/layout/hierarchy3"/>
    <dgm:cxn modelId="{538C2E1F-59D0-CD48-B85B-4B562ADBCEB5}" type="presParOf" srcId="{D4AB7FCE-6439-414E-96D5-AE297ADE7F61}" destId="{59CDE6F5-6B7F-A741-9D92-1F6BAED4219F}" srcOrd="1" destOrd="0" presId="urn:microsoft.com/office/officeart/2005/8/layout/hierarchy3"/>
    <dgm:cxn modelId="{6A2D3D78-9F32-2949-8855-483867412E78}" type="presParOf" srcId="{CD29A3D9-800F-624D-BDDD-1FE170D9D80B}" destId="{BB1918D0-F9DF-1642-84A1-623480E26EB1}" srcOrd="1" destOrd="0" presId="urn:microsoft.com/office/officeart/2005/8/layout/hierarchy3"/>
    <dgm:cxn modelId="{FAD16707-FD91-C948-8956-E9F9E31C778D}" type="presParOf" srcId="{82AB00B2-F2F9-ED45-8568-ED85D81CB9D9}" destId="{EDE54576-8A47-2544-B6E8-591EF27C88D8}" srcOrd="2" destOrd="0" presId="urn:microsoft.com/office/officeart/2005/8/layout/hierarchy3"/>
    <dgm:cxn modelId="{71099AAC-6124-474A-8A6D-80F88AE9957D}" type="presParOf" srcId="{EDE54576-8A47-2544-B6E8-591EF27C88D8}" destId="{B3589796-841C-084B-A7A4-00707498AAD4}" srcOrd="0" destOrd="0" presId="urn:microsoft.com/office/officeart/2005/8/layout/hierarchy3"/>
    <dgm:cxn modelId="{A5A36108-5392-4946-87D6-B4BC548C1E99}" type="presParOf" srcId="{B3589796-841C-084B-A7A4-00707498AAD4}" destId="{9D3D0787-4F0E-8542-AE81-1E2370122A01}" srcOrd="0" destOrd="0" presId="urn:microsoft.com/office/officeart/2005/8/layout/hierarchy3"/>
    <dgm:cxn modelId="{2A6A825D-7E28-8941-8AF6-8D32F45DE4DF}" type="presParOf" srcId="{B3589796-841C-084B-A7A4-00707498AAD4}" destId="{A3553312-1382-4448-AB4D-BED3EFAD6F18}" srcOrd="1" destOrd="0" presId="urn:microsoft.com/office/officeart/2005/8/layout/hierarchy3"/>
    <dgm:cxn modelId="{858D262D-2C26-5449-BD5A-B15D71E6DA3C}" type="presParOf" srcId="{EDE54576-8A47-2544-B6E8-591EF27C88D8}" destId="{9FDB4124-661D-C145-B9AF-9299D8BBCF8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B57F7E-B824-429C-B867-A70714A9F61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C19506C9-C76E-450E-B090-63FEEB9E2EBA}">
      <dgm:prSet/>
      <dgm:spPr/>
      <dgm:t>
        <a:bodyPr/>
        <a:lstStyle/>
        <a:p>
          <a:r>
            <a:rPr lang="cs-CZ"/>
            <a:t>Zisk antény – v Db</a:t>
          </a:r>
          <a:endParaRPr lang="en-US"/>
        </a:p>
      </dgm:t>
    </dgm:pt>
    <dgm:pt modelId="{4B4ABECB-FA49-4CBA-82BE-5C0D054DE874}" type="parTrans" cxnId="{DD56E897-635A-4319-8F1F-7C90A22C39E0}">
      <dgm:prSet/>
      <dgm:spPr/>
      <dgm:t>
        <a:bodyPr/>
        <a:lstStyle/>
        <a:p>
          <a:endParaRPr lang="en-US"/>
        </a:p>
      </dgm:t>
    </dgm:pt>
    <dgm:pt modelId="{3DD02A60-E4CD-4976-9323-02CCF042B932}" type="sibTrans" cxnId="{DD56E897-635A-4319-8F1F-7C90A22C39E0}">
      <dgm:prSet/>
      <dgm:spPr/>
      <dgm:t>
        <a:bodyPr/>
        <a:lstStyle/>
        <a:p>
          <a:endParaRPr lang="en-US"/>
        </a:p>
      </dgm:t>
    </dgm:pt>
    <dgm:pt modelId="{E73C1C85-53FF-4746-8D44-C869BCCD3192}">
      <dgm:prSet/>
      <dgm:spPr/>
      <dgm:t>
        <a:bodyPr/>
        <a:lstStyle/>
        <a:p>
          <a:r>
            <a:rPr lang="cs-CZ"/>
            <a:t>Šířka přenosového pásma – v Hz</a:t>
          </a:r>
          <a:endParaRPr lang="en-US"/>
        </a:p>
      </dgm:t>
    </dgm:pt>
    <dgm:pt modelId="{0C5AEC3E-1CC2-49DB-A77A-DE3EBC991DD6}" type="parTrans" cxnId="{90A1D2F2-3E78-4B80-8742-068546E25EC4}">
      <dgm:prSet/>
      <dgm:spPr/>
      <dgm:t>
        <a:bodyPr/>
        <a:lstStyle/>
        <a:p>
          <a:endParaRPr lang="en-US"/>
        </a:p>
      </dgm:t>
    </dgm:pt>
    <dgm:pt modelId="{9E1337DA-0FB5-4EA6-8D75-0D40B190680E}" type="sibTrans" cxnId="{90A1D2F2-3E78-4B80-8742-068546E25EC4}">
      <dgm:prSet/>
      <dgm:spPr/>
      <dgm:t>
        <a:bodyPr/>
        <a:lstStyle/>
        <a:p>
          <a:endParaRPr lang="en-US"/>
        </a:p>
      </dgm:t>
    </dgm:pt>
    <dgm:pt modelId="{ED37851C-4453-456E-A58D-C952F1DDA2F8}">
      <dgm:prSet/>
      <dgm:spPr/>
      <dgm:t>
        <a:bodyPr/>
        <a:lstStyle/>
        <a:p>
          <a:r>
            <a:rPr lang="cs-CZ"/>
            <a:t>Směrovost antény </a:t>
          </a:r>
          <a:endParaRPr lang="en-US"/>
        </a:p>
      </dgm:t>
    </dgm:pt>
    <dgm:pt modelId="{9879CB91-C386-4210-B769-53025D046546}" type="parTrans" cxnId="{A8A45CB9-73E1-48B2-AC35-FA1949C1DD82}">
      <dgm:prSet/>
      <dgm:spPr/>
      <dgm:t>
        <a:bodyPr/>
        <a:lstStyle/>
        <a:p>
          <a:endParaRPr lang="en-US"/>
        </a:p>
      </dgm:t>
    </dgm:pt>
    <dgm:pt modelId="{874C1C37-E194-49C1-8C76-46FC0E1C81B4}" type="sibTrans" cxnId="{A8A45CB9-73E1-48B2-AC35-FA1949C1DD82}">
      <dgm:prSet/>
      <dgm:spPr/>
      <dgm:t>
        <a:bodyPr/>
        <a:lstStyle/>
        <a:p>
          <a:endParaRPr lang="en-US"/>
        </a:p>
      </dgm:t>
    </dgm:pt>
    <dgm:pt modelId="{CE288FFC-6F12-40F8-BF68-37F368D0CD29}">
      <dgm:prSet/>
      <dgm:spPr/>
      <dgm:t>
        <a:bodyPr/>
        <a:lstStyle/>
        <a:p>
          <a:r>
            <a:rPr lang="cs-CZ"/>
            <a:t>Vertikální</a:t>
          </a:r>
          <a:endParaRPr lang="en-US"/>
        </a:p>
      </dgm:t>
    </dgm:pt>
    <dgm:pt modelId="{0DD4735F-3182-4B1A-AEF8-749C599DD3DC}" type="parTrans" cxnId="{2FD7DC35-9665-438A-B429-451768E301C5}">
      <dgm:prSet/>
      <dgm:spPr/>
      <dgm:t>
        <a:bodyPr/>
        <a:lstStyle/>
        <a:p>
          <a:endParaRPr lang="en-US"/>
        </a:p>
      </dgm:t>
    </dgm:pt>
    <dgm:pt modelId="{3EC4B1B3-4D16-4BEA-B2CE-FFD732B79B80}" type="sibTrans" cxnId="{2FD7DC35-9665-438A-B429-451768E301C5}">
      <dgm:prSet/>
      <dgm:spPr/>
      <dgm:t>
        <a:bodyPr/>
        <a:lstStyle/>
        <a:p>
          <a:endParaRPr lang="en-US"/>
        </a:p>
      </dgm:t>
    </dgm:pt>
    <dgm:pt modelId="{8A67E84C-1132-4989-90C0-504DC9390EAF}">
      <dgm:prSet/>
      <dgm:spPr/>
      <dgm:t>
        <a:bodyPr/>
        <a:lstStyle/>
        <a:p>
          <a:r>
            <a:rPr lang="cs-CZ"/>
            <a:t>Horizontální</a:t>
          </a:r>
          <a:endParaRPr lang="en-US"/>
        </a:p>
      </dgm:t>
    </dgm:pt>
    <dgm:pt modelId="{849B4D44-4C96-463F-9E5E-9C6CAD71CE6B}" type="parTrans" cxnId="{B0591B12-512F-4FBD-81B7-847EB8E8CDE4}">
      <dgm:prSet/>
      <dgm:spPr/>
      <dgm:t>
        <a:bodyPr/>
        <a:lstStyle/>
        <a:p>
          <a:endParaRPr lang="en-US"/>
        </a:p>
      </dgm:t>
    </dgm:pt>
    <dgm:pt modelId="{06BC0E65-6AC5-43E9-9CAD-2E4596BB2343}" type="sibTrans" cxnId="{B0591B12-512F-4FBD-81B7-847EB8E8CDE4}">
      <dgm:prSet/>
      <dgm:spPr/>
      <dgm:t>
        <a:bodyPr/>
        <a:lstStyle/>
        <a:p>
          <a:endParaRPr lang="en-US"/>
        </a:p>
      </dgm:t>
    </dgm:pt>
    <dgm:pt modelId="{ADDC14E5-C9A0-4A77-88DE-972BBBF72391}">
      <dgm:prSet/>
      <dgm:spPr/>
      <dgm:t>
        <a:bodyPr/>
        <a:lstStyle/>
        <a:p>
          <a:r>
            <a:rPr lang="cs-CZ"/>
            <a:t>Pro vysílací antény přiváděcí proud</a:t>
          </a:r>
          <a:endParaRPr lang="en-US"/>
        </a:p>
      </dgm:t>
    </dgm:pt>
    <dgm:pt modelId="{53130717-5056-4440-AD34-6E895CAF0A43}" type="parTrans" cxnId="{B441357A-2C6D-4B70-A266-455DBD91FE9A}">
      <dgm:prSet/>
      <dgm:spPr/>
      <dgm:t>
        <a:bodyPr/>
        <a:lstStyle/>
        <a:p>
          <a:endParaRPr lang="en-US"/>
        </a:p>
      </dgm:t>
    </dgm:pt>
    <dgm:pt modelId="{234E886A-07D9-4DBB-A25C-B50E191339BE}" type="sibTrans" cxnId="{B441357A-2C6D-4B70-A266-455DBD91FE9A}">
      <dgm:prSet/>
      <dgm:spPr/>
      <dgm:t>
        <a:bodyPr/>
        <a:lstStyle/>
        <a:p>
          <a:endParaRPr lang="en-US"/>
        </a:p>
      </dgm:t>
    </dgm:pt>
    <dgm:pt modelId="{F2226E2A-C65A-49C7-9793-7708D10AE6B6}" type="pres">
      <dgm:prSet presAssocID="{0EB57F7E-B824-429C-B867-A70714A9F616}" presName="root" presStyleCnt="0">
        <dgm:presLayoutVars>
          <dgm:dir/>
          <dgm:resizeHandles val="exact"/>
        </dgm:presLayoutVars>
      </dgm:prSet>
      <dgm:spPr/>
    </dgm:pt>
    <dgm:pt modelId="{F7684D94-DA97-4B7F-9CA6-B44DC5B6A132}" type="pres">
      <dgm:prSet presAssocID="{C19506C9-C76E-450E-B090-63FEEB9E2EBA}" presName="compNode" presStyleCnt="0"/>
      <dgm:spPr/>
    </dgm:pt>
    <dgm:pt modelId="{6F188C55-9ACB-4590-AD2F-F013705F0B2F}" type="pres">
      <dgm:prSet presAssocID="{C19506C9-C76E-450E-B090-63FEEB9E2EBA}" presName="bgRect" presStyleLbl="bgShp" presStyleIdx="0" presStyleCnt="4"/>
      <dgm:spPr/>
    </dgm:pt>
    <dgm:pt modelId="{A5395FA5-3E86-4E76-97F2-F9209732967B}" type="pres">
      <dgm:prSet presAssocID="{C19506C9-C76E-450E-B090-63FEEB9E2EB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ellite dish"/>
        </a:ext>
      </dgm:extLst>
    </dgm:pt>
    <dgm:pt modelId="{25D84FA8-C914-4E63-8663-47EBE025A5FD}" type="pres">
      <dgm:prSet presAssocID="{C19506C9-C76E-450E-B090-63FEEB9E2EBA}" presName="spaceRect" presStyleCnt="0"/>
      <dgm:spPr/>
    </dgm:pt>
    <dgm:pt modelId="{CFE999F8-FDF8-40D0-907F-A53E6CB6A0F7}" type="pres">
      <dgm:prSet presAssocID="{C19506C9-C76E-450E-B090-63FEEB9E2EBA}" presName="parTx" presStyleLbl="revTx" presStyleIdx="0" presStyleCnt="5">
        <dgm:presLayoutVars>
          <dgm:chMax val="0"/>
          <dgm:chPref val="0"/>
        </dgm:presLayoutVars>
      </dgm:prSet>
      <dgm:spPr/>
    </dgm:pt>
    <dgm:pt modelId="{DA68C2E6-2203-4C38-856A-4EC20009B5B5}" type="pres">
      <dgm:prSet presAssocID="{3DD02A60-E4CD-4976-9323-02CCF042B932}" presName="sibTrans" presStyleCnt="0"/>
      <dgm:spPr/>
    </dgm:pt>
    <dgm:pt modelId="{222D6932-6528-4CF2-980B-3442FD6EA1B9}" type="pres">
      <dgm:prSet presAssocID="{E73C1C85-53FF-4746-8D44-C869BCCD3192}" presName="compNode" presStyleCnt="0"/>
      <dgm:spPr/>
    </dgm:pt>
    <dgm:pt modelId="{EED46A8A-8A19-4A27-BBC5-EA62AAF473E5}" type="pres">
      <dgm:prSet presAssocID="{E73C1C85-53FF-4746-8D44-C869BCCD3192}" presName="bgRect" presStyleLbl="bgShp" presStyleIdx="1" presStyleCnt="4"/>
      <dgm:spPr/>
    </dgm:pt>
    <dgm:pt modelId="{BBF8AD0B-B5CC-4BB5-97AF-10CE79B6EE8A}" type="pres">
      <dgm:prSet presAssocID="{E73C1C85-53FF-4746-8D44-C869BCCD319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las"/>
        </a:ext>
      </dgm:extLst>
    </dgm:pt>
    <dgm:pt modelId="{47590D72-C586-4679-B89F-A43FF98C5559}" type="pres">
      <dgm:prSet presAssocID="{E73C1C85-53FF-4746-8D44-C869BCCD3192}" presName="spaceRect" presStyleCnt="0"/>
      <dgm:spPr/>
    </dgm:pt>
    <dgm:pt modelId="{283A657C-08C8-4803-BE24-249D21B07092}" type="pres">
      <dgm:prSet presAssocID="{E73C1C85-53FF-4746-8D44-C869BCCD3192}" presName="parTx" presStyleLbl="revTx" presStyleIdx="1" presStyleCnt="5">
        <dgm:presLayoutVars>
          <dgm:chMax val="0"/>
          <dgm:chPref val="0"/>
        </dgm:presLayoutVars>
      </dgm:prSet>
      <dgm:spPr/>
    </dgm:pt>
    <dgm:pt modelId="{4F6A214D-FDDC-436C-B123-CB6324EFEE85}" type="pres">
      <dgm:prSet presAssocID="{9E1337DA-0FB5-4EA6-8D75-0D40B190680E}" presName="sibTrans" presStyleCnt="0"/>
      <dgm:spPr/>
    </dgm:pt>
    <dgm:pt modelId="{84CFDB89-F71E-4C03-84B1-0C06CA174872}" type="pres">
      <dgm:prSet presAssocID="{ED37851C-4453-456E-A58D-C952F1DDA2F8}" presName="compNode" presStyleCnt="0"/>
      <dgm:spPr/>
    </dgm:pt>
    <dgm:pt modelId="{753382B2-D85B-4EA8-BE55-E1B0DC589BB8}" type="pres">
      <dgm:prSet presAssocID="{ED37851C-4453-456E-A58D-C952F1DDA2F8}" presName="bgRect" presStyleLbl="bgShp" presStyleIdx="2" presStyleCnt="4"/>
      <dgm:spPr/>
    </dgm:pt>
    <dgm:pt modelId="{82C20509-21E9-487C-9679-D7ED109CD366}" type="pres">
      <dgm:prSet presAssocID="{ED37851C-4453-456E-A58D-C952F1DDA2F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elit"/>
        </a:ext>
      </dgm:extLst>
    </dgm:pt>
    <dgm:pt modelId="{A192AB56-EDB0-409B-AB70-D347C6AF0BB2}" type="pres">
      <dgm:prSet presAssocID="{ED37851C-4453-456E-A58D-C952F1DDA2F8}" presName="spaceRect" presStyleCnt="0"/>
      <dgm:spPr/>
    </dgm:pt>
    <dgm:pt modelId="{983E2DD6-B54D-4C0E-BEEB-30C34E3BEF88}" type="pres">
      <dgm:prSet presAssocID="{ED37851C-4453-456E-A58D-C952F1DDA2F8}" presName="parTx" presStyleLbl="revTx" presStyleIdx="2" presStyleCnt="5">
        <dgm:presLayoutVars>
          <dgm:chMax val="0"/>
          <dgm:chPref val="0"/>
        </dgm:presLayoutVars>
      </dgm:prSet>
      <dgm:spPr/>
    </dgm:pt>
    <dgm:pt modelId="{EA262AD4-3B37-4E45-8885-0C416AE5E59D}" type="pres">
      <dgm:prSet presAssocID="{ED37851C-4453-456E-A58D-C952F1DDA2F8}" presName="desTx" presStyleLbl="revTx" presStyleIdx="3" presStyleCnt="5">
        <dgm:presLayoutVars/>
      </dgm:prSet>
      <dgm:spPr/>
    </dgm:pt>
    <dgm:pt modelId="{3FECDA1A-6421-4588-BC87-D8AA9ED94D74}" type="pres">
      <dgm:prSet presAssocID="{874C1C37-E194-49C1-8C76-46FC0E1C81B4}" presName="sibTrans" presStyleCnt="0"/>
      <dgm:spPr/>
    </dgm:pt>
    <dgm:pt modelId="{4BB19A8C-B726-4867-AB6F-3CEF3EF21A88}" type="pres">
      <dgm:prSet presAssocID="{ADDC14E5-C9A0-4A77-88DE-972BBBF72391}" presName="compNode" presStyleCnt="0"/>
      <dgm:spPr/>
    </dgm:pt>
    <dgm:pt modelId="{6C95888D-0557-4D25-9921-C6BF044AC9AB}" type="pres">
      <dgm:prSet presAssocID="{ADDC14E5-C9A0-4A77-88DE-972BBBF72391}" presName="bgRect" presStyleLbl="bgShp" presStyleIdx="3" presStyleCnt="4"/>
      <dgm:spPr/>
    </dgm:pt>
    <dgm:pt modelId="{0775E2D9-CF40-4C6F-B0BF-0CE263418D65}" type="pres">
      <dgm:prSet presAssocID="{ADDC14E5-C9A0-4A77-88DE-972BBBF7239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137E3705-E0A8-48CC-BF82-3D3332D6F9AC}" type="pres">
      <dgm:prSet presAssocID="{ADDC14E5-C9A0-4A77-88DE-972BBBF72391}" presName="spaceRect" presStyleCnt="0"/>
      <dgm:spPr/>
    </dgm:pt>
    <dgm:pt modelId="{5EC199E5-5D95-472F-9395-81CBB18754E9}" type="pres">
      <dgm:prSet presAssocID="{ADDC14E5-C9A0-4A77-88DE-972BBBF7239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0591B12-512F-4FBD-81B7-847EB8E8CDE4}" srcId="{ED37851C-4453-456E-A58D-C952F1DDA2F8}" destId="{8A67E84C-1132-4989-90C0-504DC9390EAF}" srcOrd="1" destOrd="0" parTransId="{849B4D44-4C96-463F-9E5E-9C6CAD71CE6B}" sibTransId="{06BC0E65-6AC5-43E9-9CAD-2E4596BB2343}"/>
    <dgm:cxn modelId="{8E7BA12C-89E7-4683-8120-8096AEAFEA13}" type="presOf" srcId="{8A67E84C-1132-4989-90C0-504DC9390EAF}" destId="{EA262AD4-3B37-4E45-8885-0C416AE5E59D}" srcOrd="0" destOrd="1" presId="urn:microsoft.com/office/officeart/2018/2/layout/IconVerticalSolidList"/>
    <dgm:cxn modelId="{2FD7DC35-9665-438A-B429-451768E301C5}" srcId="{ED37851C-4453-456E-A58D-C952F1DDA2F8}" destId="{CE288FFC-6F12-40F8-BF68-37F368D0CD29}" srcOrd="0" destOrd="0" parTransId="{0DD4735F-3182-4B1A-AEF8-749C599DD3DC}" sibTransId="{3EC4B1B3-4D16-4BEA-B2CE-FFD732B79B80}"/>
    <dgm:cxn modelId="{227D9A43-1647-4DFE-8B94-7881C6417DAF}" type="presOf" srcId="{ED37851C-4453-456E-A58D-C952F1DDA2F8}" destId="{983E2DD6-B54D-4C0E-BEEB-30C34E3BEF88}" srcOrd="0" destOrd="0" presId="urn:microsoft.com/office/officeart/2018/2/layout/IconVerticalSolidList"/>
    <dgm:cxn modelId="{B1DAD248-14AC-4A41-8B50-72FF15957B66}" type="presOf" srcId="{E73C1C85-53FF-4746-8D44-C869BCCD3192}" destId="{283A657C-08C8-4803-BE24-249D21B07092}" srcOrd="0" destOrd="0" presId="urn:microsoft.com/office/officeart/2018/2/layout/IconVerticalSolidList"/>
    <dgm:cxn modelId="{6FC0B74F-44DD-4E23-96ED-DCA95D3B2ADE}" type="presOf" srcId="{C19506C9-C76E-450E-B090-63FEEB9E2EBA}" destId="{CFE999F8-FDF8-40D0-907F-A53E6CB6A0F7}" srcOrd="0" destOrd="0" presId="urn:microsoft.com/office/officeart/2018/2/layout/IconVerticalSolidList"/>
    <dgm:cxn modelId="{B441357A-2C6D-4B70-A266-455DBD91FE9A}" srcId="{0EB57F7E-B824-429C-B867-A70714A9F616}" destId="{ADDC14E5-C9A0-4A77-88DE-972BBBF72391}" srcOrd="3" destOrd="0" parTransId="{53130717-5056-4440-AD34-6E895CAF0A43}" sibTransId="{234E886A-07D9-4DBB-A25C-B50E191339BE}"/>
    <dgm:cxn modelId="{DD56E897-635A-4319-8F1F-7C90A22C39E0}" srcId="{0EB57F7E-B824-429C-B867-A70714A9F616}" destId="{C19506C9-C76E-450E-B090-63FEEB9E2EBA}" srcOrd="0" destOrd="0" parTransId="{4B4ABECB-FA49-4CBA-82BE-5C0D054DE874}" sibTransId="{3DD02A60-E4CD-4976-9323-02CCF042B932}"/>
    <dgm:cxn modelId="{A8A45CB9-73E1-48B2-AC35-FA1949C1DD82}" srcId="{0EB57F7E-B824-429C-B867-A70714A9F616}" destId="{ED37851C-4453-456E-A58D-C952F1DDA2F8}" srcOrd="2" destOrd="0" parTransId="{9879CB91-C386-4210-B769-53025D046546}" sibTransId="{874C1C37-E194-49C1-8C76-46FC0E1C81B4}"/>
    <dgm:cxn modelId="{AE3CC9C7-9DF8-4524-A336-EB40349F2676}" type="presOf" srcId="{CE288FFC-6F12-40F8-BF68-37F368D0CD29}" destId="{EA262AD4-3B37-4E45-8885-0C416AE5E59D}" srcOrd="0" destOrd="0" presId="urn:microsoft.com/office/officeart/2018/2/layout/IconVerticalSolidList"/>
    <dgm:cxn modelId="{A82DF8DA-82C8-4D74-81D8-42EB34EA389E}" type="presOf" srcId="{0EB57F7E-B824-429C-B867-A70714A9F616}" destId="{F2226E2A-C65A-49C7-9793-7708D10AE6B6}" srcOrd="0" destOrd="0" presId="urn:microsoft.com/office/officeart/2018/2/layout/IconVerticalSolidList"/>
    <dgm:cxn modelId="{BE914BE2-3143-4B8D-8F3E-672B0DFD8466}" type="presOf" srcId="{ADDC14E5-C9A0-4A77-88DE-972BBBF72391}" destId="{5EC199E5-5D95-472F-9395-81CBB18754E9}" srcOrd="0" destOrd="0" presId="urn:microsoft.com/office/officeart/2018/2/layout/IconVerticalSolidList"/>
    <dgm:cxn modelId="{90A1D2F2-3E78-4B80-8742-068546E25EC4}" srcId="{0EB57F7E-B824-429C-B867-A70714A9F616}" destId="{E73C1C85-53FF-4746-8D44-C869BCCD3192}" srcOrd="1" destOrd="0" parTransId="{0C5AEC3E-1CC2-49DB-A77A-DE3EBC991DD6}" sibTransId="{9E1337DA-0FB5-4EA6-8D75-0D40B190680E}"/>
    <dgm:cxn modelId="{88253AA4-DD72-47CD-B929-AC203239C20C}" type="presParOf" srcId="{F2226E2A-C65A-49C7-9793-7708D10AE6B6}" destId="{F7684D94-DA97-4B7F-9CA6-B44DC5B6A132}" srcOrd="0" destOrd="0" presId="urn:microsoft.com/office/officeart/2018/2/layout/IconVerticalSolidList"/>
    <dgm:cxn modelId="{A6984CB2-A713-44A3-9D53-858C81222D3E}" type="presParOf" srcId="{F7684D94-DA97-4B7F-9CA6-B44DC5B6A132}" destId="{6F188C55-9ACB-4590-AD2F-F013705F0B2F}" srcOrd="0" destOrd="0" presId="urn:microsoft.com/office/officeart/2018/2/layout/IconVerticalSolidList"/>
    <dgm:cxn modelId="{CDC11419-4AE9-46CA-866E-B0591750D320}" type="presParOf" srcId="{F7684D94-DA97-4B7F-9CA6-B44DC5B6A132}" destId="{A5395FA5-3E86-4E76-97F2-F9209732967B}" srcOrd="1" destOrd="0" presId="urn:microsoft.com/office/officeart/2018/2/layout/IconVerticalSolidList"/>
    <dgm:cxn modelId="{65AE571C-9AEC-4D1B-9B3D-B32D88DA7405}" type="presParOf" srcId="{F7684D94-DA97-4B7F-9CA6-B44DC5B6A132}" destId="{25D84FA8-C914-4E63-8663-47EBE025A5FD}" srcOrd="2" destOrd="0" presId="urn:microsoft.com/office/officeart/2018/2/layout/IconVerticalSolidList"/>
    <dgm:cxn modelId="{7FBD4B5C-B525-46C0-A0E7-EE044724DFAB}" type="presParOf" srcId="{F7684D94-DA97-4B7F-9CA6-B44DC5B6A132}" destId="{CFE999F8-FDF8-40D0-907F-A53E6CB6A0F7}" srcOrd="3" destOrd="0" presId="urn:microsoft.com/office/officeart/2018/2/layout/IconVerticalSolidList"/>
    <dgm:cxn modelId="{C59F4653-F9F6-4B7B-AFA6-09762D11832B}" type="presParOf" srcId="{F2226E2A-C65A-49C7-9793-7708D10AE6B6}" destId="{DA68C2E6-2203-4C38-856A-4EC20009B5B5}" srcOrd="1" destOrd="0" presId="urn:microsoft.com/office/officeart/2018/2/layout/IconVerticalSolidList"/>
    <dgm:cxn modelId="{6F5BD9EA-C9EB-482A-8CD0-E5C32C3B6077}" type="presParOf" srcId="{F2226E2A-C65A-49C7-9793-7708D10AE6B6}" destId="{222D6932-6528-4CF2-980B-3442FD6EA1B9}" srcOrd="2" destOrd="0" presId="urn:microsoft.com/office/officeart/2018/2/layout/IconVerticalSolidList"/>
    <dgm:cxn modelId="{10C12D3A-6F81-4152-97AF-9B0AB61C060D}" type="presParOf" srcId="{222D6932-6528-4CF2-980B-3442FD6EA1B9}" destId="{EED46A8A-8A19-4A27-BBC5-EA62AAF473E5}" srcOrd="0" destOrd="0" presId="urn:microsoft.com/office/officeart/2018/2/layout/IconVerticalSolidList"/>
    <dgm:cxn modelId="{F2E9C9F6-FD9C-4062-9256-AEDC270E1E6F}" type="presParOf" srcId="{222D6932-6528-4CF2-980B-3442FD6EA1B9}" destId="{BBF8AD0B-B5CC-4BB5-97AF-10CE79B6EE8A}" srcOrd="1" destOrd="0" presId="urn:microsoft.com/office/officeart/2018/2/layout/IconVerticalSolidList"/>
    <dgm:cxn modelId="{750B4D47-8A12-46A3-A9D7-3F174064EF0B}" type="presParOf" srcId="{222D6932-6528-4CF2-980B-3442FD6EA1B9}" destId="{47590D72-C586-4679-B89F-A43FF98C5559}" srcOrd="2" destOrd="0" presId="urn:microsoft.com/office/officeart/2018/2/layout/IconVerticalSolidList"/>
    <dgm:cxn modelId="{55709815-80BD-4474-9A23-A8C23B563963}" type="presParOf" srcId="{222D6932-6528-4CF2-980B-3442FD6EA1B9}" destId="{283A657C-08C8-4803-BE24-249D21B07092}" srcOrd="3" destOrd="0" presId="urn:microsoft.com/office/officeart/2018/2/layout/IconVerticalSolidList"/>
    <dgm:cxn modelId="{86D069D6-6B41-466F-B7C2-D4B1E508AB1F}" type="presParOf" srcId="{F2226E2A-C65A-49C7-9793-7708D10AE6B6}" destId="{4F6A214D-FDDC-436C-B123-CB6324EFEE85}" srcOrd="3" destOrd="0" presId="urn:microsoft.com/office/officeart/2018/2/layout/IconVerticalSolidList"/>
    <dgm:cxn modelId="{D073A760-5950-48E0-A2E7-3C1DD82EE4A4}" type="presParOf" srcId="{F2226E2A-C65A-49C7-9793-7708D10AE6B6}" destId="{84CFDB89-F71E-4C03-84B1-0C06CA174872}" srcOrd="4" destOrd="0" presId="urn:microsoft.com/office/officeart/2018/2/layout/IconVerticalSolidList"/>
    <dgm:cxn modelId="{90D23D7F-268D-4588-9FDD-BFD073DF481C}" type="presParOf" srcId="{84CFDB89-F71E-4C03-84B1-0C06CA174872}" destId="{753382B2-D85B-4EA8-BE55-E1B0DC589BB8}" srcOrd="0" destOrd="0" presId="urn:microsoft.com/office/officeart/2018/2/layout/IconVerticalSolidList"/>
    <dgm:cxn modelId="{FC7FC105-9862-4829-817F-198D77489216}" type="presParOf" srcId="{84CFDB89-F71E-4C03-84B1-0C06CA174872}" destId="{82C20509-21E9-487C-9679-D7ED109CD366}" srcOrd="1" destOrd="0" presId="urn:microsoft.com/office/officeart/2018/2/layout/IconVerticalSolidList"/>
    <dgm:cxn modelId="{6E114E32-9792-45C4-A4C7-6E40D37417F0}" type="presParOf" srcId="{84CFDB89-F71E-4C03-84B1-0C06CA174872}" destId="{A192AB56-EDB0-409B-AB70-D347C6AF0BB2}" srcOrd="2" destOrd="0" presId="urn:microsoft.com/office/officeart/2018/2/layout/IconVerticalSolidList"/>
    <dgm:cxn modelId="{C3E1D7D9-87F0-48D5-A95A-76937CA3C069}" type="presParOf" srcId="{84CFDB89-F71E-4C03-84B1-0C06CA174872}" destId="{983E2DD6-B54D-4C0E-BEEB-30C34E3BEF88}" srcOrd="3" destOrd="0" presId="urn:microsoft.com/office/officeart/2018/2/layout/IconVerticalSolidList"/>
    <dgm:cxn modelId="{33786B55-5738-4122-976A-286006F4C688}" type="presParOf" srcId="{84CFDB89-F71E-4C03-84B1-0C06CA174872}" destId="{EA262AD4-3B37-4E45-8885-0C416AE5E59D}" srcOrd="4" destOrd="0" presId="urn:microsoft.com/office/officeart/2018/2/layout/IconVerticalSolidList"/>
    <dgm:cxn modelId="{5261E2C4-CFD7-42A5-BEEC-277472BDC456}" type="presParOf" srcId="{F2226E2A-C65A-49C7-9793-7708D10AE6B6}" destId="{3FECDA1A-6421-4588-BC87-D8AA9ED94D74}" srcOrd="5" destOrd="0" presId="urn:microsoft.com/office/officeart/2018/2/layout/IconVerticalSolidList"/>
    <dgm:cxn modelId="{7CAA7414-C267-4C08-8AF0-5B3AC4CE6E98}" type="presParOf" srcId="{F2226E2A-C65A-49C7-9793-7708D10AE6B6}" destId="{4BB19A8C-B726-4867-AB6F-3CEF3EF21A88}" srcOrd="6" destOrd="0" presId="urn:microsoft.com/office/officeart/2018/2/layout/IconVerticalSolidList"/>
    <dgm:cxn modelId="{A29A2CC2-3203-44AA-9C61-9AE713840F37}" type="presParOf" srcId="{4BB19A8C-B726-4867-AB6F-3CEF3EF21A88}" destId="{6C95888D-0557-4D25-9921-C6BF044AC9AB}" srcOrd="0" destOrd="0" presId="urn:microsoft.com/office/officeart/2018/2/layout/IconVerticalSolidList"/>
    <dgm:cxn modelId="{9F5241D0-0AD8-4FA2-9EF1-48F51C0DBEC3}" type="presParOf" srcId="{4BB19A8C-B726-4867-AB6F-3CEF3EF21A88}" destId="{0775E2D9-CF40-4C6F-B0BF-0CE263418D65}" srcOrd="1" destOrd="0" presId="urn:microsoft.com/office/officeart/2018/2/layout/IconVerticalSolidList"/>
    <dgm:cxn modelId="{AA3453F4-5ABE-4241-9552-F052DDF96172}" type="presParOf" srcId="{4BB19A8C-B726-4867-AB6F-3CEF3EF21A88}" destId="{137E3705-E0A8-48CC-BF82-3D3332D6F9AC}" srcOrd="2" destOrd="0" presId="urn:microsoft.com/office/officeart/2018/2/layout/IconVerticalSolidList"/>
    <dgm:cxn modelId="{D2AED9E7-FF6C-4634-8FFA-9A4F790DD1A4}" type="presParOf" srcId="{4BB19A8C-B726-4867-AB6F-3CEF3EF21A88}" destId="{5EC199E5-5D95-472F-9395-81CBB18754E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996FA-FD9E-49E8-BAAC-052FB91D7E6C}">
      <dsp:nvSpPr>
        <dsp:cNvPr id="0" name=""/>
        <dsp:cNvSpPr/>
      </dsp:nvSpPr>
      <dsp:spPr>
        <a:xfrm>
          <a:off x="0" y="895997"/>
          <a:ext cx="6364224" cy="16541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6DFD9-91BC-4555-9A6D-583158082BAF}">
      <dsp:nvSpPr>
        <dsp:cNvPr id="0" name=""/>
        <dsp:cNvSpPr/>
      </dsp:nvSpPr>
      <dsp:spPr>
        <a:xfrm>
          <a:off x="500380" y="1268181"/>
          <a:ext cx="909782" cy="9097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42063-07FF-4586-A4CB-C4D349C49CF2}">
      <dsp:nvSpPr>
        <dsp:cNvPr id="0" name=""/>
        <dsp:cNvSpPr/>
      </dsp:nvSpPr>
      <dsp:spPr>
        <a:xfrm>
          <a:off x="1910542" y="895997"/>
          <a:ext cx="4453681" cy="1654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064" tIns="175064" rIns="175064" bIns="17506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Vyzařování/ přijímání elektrické energie</a:t>
          </a:r>
          <a:endParaRPr lang="en-US" sz="2500" kern="1200"/>
        </a:p>
      </dsp:txBody>
      <dsp:txXfrm>
        <a:off x="1910542" y="895997"/>
        <a:ext cx="4453681" cy="1654149"/>
      </dsp:txXfrm>
    </dsp:sp>
    <dsp:sp modelId="{C0EA2453-48F3-42D6-93CB-A4364AA836DB}">
      <dsp:nvSpPr>
        <dsp:cNvPr id="0" name=""/>
        <dsp:cNvSpPr/>
      </dsp:nvSpPr>
      <dsp:spPr>
        <a:xfrm>
          <a:off x="0" y="2963684"/>
          <a:ext cx="6364224" cy="16541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5BDB9-9FCC-48F6-9C90-7B9E1D34F4C2}">
      <dsp:nvSpPr>
        <dsp:cNvPr id="0" name=""/>
        <dsp:cNvSpPr/>
      </dsp:nvSpPr>
      <dsp:spPr>
        <a:xfrm>
          <a:off x="500380" y="3335868"/>
          <a:ext cx="909782" cy="9097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524B9-A913-4459-9FD7-253EEF3A70EB}">
      <dsp:nvSpPr>
        <dsp:cNvPr id="0" name=""/>
        <dsp:cNvSpPr/>
      </dsp:nvSpPr>
      <dsp:spPr>
        <a:xfrm>
          <a:off x="1910542" y="2963684"/>
          <a:ext cx="4453681" cy="1654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064" tIns="175064" rIns="175064" bIns="17506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Velikost antény na základě vel. vlnové délky</a:t>
          </a:r>
          <a:endParaRPr lang="en-US" sz="2500" kern="1200"/>
        </a:p>
      </dsp:txBody>
      <dsp:txXfrm>
        <a:off x="1910542" y="2963684"/>
        <a:ext cx="4453681" cy="1654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A5D4E-D8F6-9145-BE43-56FE8FE5535D}">
      <dsp:nvSpPr>
        <dsp:cNvPr id="0" name=""/>
        <dsp:cNvSpPr/>
      </dsp:nvSpPr>
      <dsp:spPr>
        <a:xfrm>
          <a:off x="1282" y="1517434"/>
          <a:ext cx="3001111" cy="15005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Vysílací</a:t>
          </a:r>
          <a:endParaRPr lang="en-US" sz="3100" kern="1200"/>
        </a:p>
      </dsp:txBody>
      <dsp:txXfrm>
        <a:off x="45232" y="1561384"/>
        <a:ext cx="2913211" cy="1412655"/>
      </dsp:txXfrm>
    </dsp:sp>
    <dsp:sp modelId="{B43A7059-8812-B940-9E58-A33060670DD0}">
      <dsp:nvSpPr>
        <dsp:cNvPr id="0" name=""/>
        <dsp:cNvSpPr/>
      </dsp:nvSpPr>
      <dsp:spPr>
        <a:xfrm>
          <a:off x="3752672" y="1517434"/>
          <a:ext cx="3001111" cy="15005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Přijímací</a:t>
          </a:r>
          <a:endParaRPr lang="en-US" sz="3100" kern="1200"/>
        </a:p>
      </dsp:txBody>
      <dsp:txXfrm>
        <a:off x="3796622" y="1561384"/>
        <a:ext cx="2913211" cy="1412655"/>
      </dsp:txXfrm>
    </dsp:sp>
    <dsp:sp modelId="{9D3D0787-4F0E-8542-AE81-1E2370122A01}">
      <dsp:nvSpPr>
        <dsp:cNvPr id="0" name=""/>
        <dsp:cNvSpPr/>
      </dsp:nvSpPr>
      <dsp:spPr>
        <a:xfrm>
          <a:off x="7504061" y="1517434"/>
          <a:ext cx="3001111" cy="15005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Přijímací a vysílací zároveň</a:t>
          </a:r>
          <a:endParaRPr lang="en-US" sz="3100" kern="1200"/>
        </a:p>
      </dsp:txBody>
      <dsp:txXfrm>
        <a:off x="7548011" y="1561384"/>
        <a:ext cx="2913211" cy="14126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88C55-9ACB-4590-AD2F-F013705F0B2F}">
      <dsp:nvSpPr>
        <dsp:cNvPr id="0" name=""/>
        <dsp:cNvSpPr/>
      </dsp:nvSpPr>
      <dsp:spPr>
        <a:xfrm>
          <a:off x="0" y="2288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95FA5-3E86-4E76-97F2-F9209732967B}">
      <dsp:nvSpPr>
        <dsp:cNvPr id="0" name=""/>
        <dsp:cNvSpPr/>
      </dsp:nvSpPr>
      <dsp:spPr>
        <a:xfrm>
          <a:off x="350852" y="263253"/>
          <a:ext cx="637913" cy="6379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999F8-FDF8-40D0-907F-A53E6CB6A0F7}">
      <dsp:nvSpPr>
        <dsp:cNvPr id="0" name=""/>
        <dsp:cNvSpPr/>
      </dsp:nvSpPr>
      <dsp:spPr>
        <a:xfrm>
          <a:off x="1339618" y="2288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Zisk antény – v Db</a:t>
          </a:r>
          <a:endParaRPr lang="en-US" sz="2200" kern="1200"/>
        </a:p>
      </dsp:txBody>
      <dsp:txXfrm>
        <a:off x="1339618" y="2288"/>
        <a:ext cx="5024605" cy="1159843"/>
      </dsp:txXfrm>
    </dsp:sp>
    <dsp:sp modelId="{EED46A8A-8A19-4A27-BBC5-EA62AAF473E5}">
      <dsp:nvSpPr>
        <dsp:cNvPr id="0" name=""/>
        <dsp:cNvSpPr/>
      </dsp:nvSpPr>
      <dsp:spPr>
        <a:xfrm>
          <a:off x="0" y="1452092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8AD0B-B5CC-4BB5-97AF-10CE79B6EE8A}">
      <dsp:nvSpPr>
        <dsp:cNvPr id="0" name=""/>
        <dsp:cNvSpPr/>
      </dsp:nvSpPr>
      <dsp:spPr>
        <a:xfrm>
          <a:off x="350852" y="1713057"/>
          <a:ext cx="637913" cy="6379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A657C-08C8-4803-BE24-249D21B07092}">
      <dsp:nvSpPr>
        <dsp:cNvPr id="0" name=""/>
        <dsp:cNvSpPr/>
      </dsp:nvSpPr>
      <dsp:spPr>
        <a:xfrm>
          <a:off x="1339618" y="1452092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Šířka přenosového pásma – v Hz</a:t>
          </a:r>
          <a:endParaRPr lang="en-US" sz="2200" kern="1200"/>
        </a:p>
      </dsp:txBody>
      <dsp:txXfrm>
        <a:off x="1339618" y="1452092"/>
        <a:ext cx="5024605" cy="1159843"/>
      </dsp:txXfrm>
    </dsp:sp>
    <dsp:sp modelId="{753382B2-D85B-4EA8-BE55-E1B0DC589BB8}">
      <dsp:nvSpPr>
        <dsp:cNvPr id="0" name=""/>
        <dsp:cNvSpPr/>
      </dsp:nvSpPr>
      <dsp:spPr>
        <a:xfrm>
          <a:off x="0" y="2901896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20509-21E9-487C-9679-D7ED109CD366}">
      <dsp:nvSpPr>
        <dsp:cNvPr id="0" name=""/>
        <dsp:cNvSpPr/>
      </dsp:nvSpPr>
      <dsp:spPr>
        <a:xfrm>
          <a:off x="350852" y="3162861"/>
          <a:ext cx="637913" cy="6379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E2DD6-B54D-4C0E-BEEB-30C34E3BEF88}">
      <dsp:nvSpPr>
        <dsp:cNvPr id="0" name=""/>
        <dsp:cNvSpPr/>
      </dsp:nvSpPr>
      <dsp:spPr>
        <a:xfrm>
          <a:off x="1339618" y="2901896"/>
          <a:ext cx="2863900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Směrovost antény </a:t>
          </a:r>
          <a:endParaRPr lang="en-US" sz="2200" kern="1200"/>
        </a:p>
      </dsp:txBody>
      <dsp:txXfrm>
        <a:off x="1339618" y="2901896"/>
        <a:ext cx="2863900" cy="1159843"/>
      </dsp:txXfrm>
    </dsp:sp>
    <dsp:sp modelId="{EA262AD4-3B37-4E45-8885-0C416AE5E59D}">
      <dsp:nvSpPr>
        <dsp:cNvPr id="0" name=""/>
        <dsp:cNvSpPr/>
      </dsp:nvSpPr>
      <dsp:spPr>
        <a:xfrm>
          <a:off x="4203519" y="2901896"/>
          <a:ext cx="2160704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Vertikální</a:t>
          </a:r>
          <a:endParaRPr lang="en-US" sz="1800" kern="120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Horizontální</a:t>
          </a:r>
          <a:endParaRPr lang="en-US" sz="1800" kern="1200"/>
        </a:p>
      </dsp:txBody>
      <dsp:txXfrm>
        <a:off x="4203519" y="2901896"/>
        <a:ext cx="2160704" cy="1159843"/>
      </dsp:txXfrm>
    </dsp:sp>
    <dsp:sp modelId="{6C95888D-0557-4D25-9921-C6BF044AC9AB}">
      <dsp:nvSpPr>
        <dsp:cNvPr id="0" name=""/>
        <dsp:cNvSpPr/>
      </dsp:nvSpPr>
      <dsp:spPr>
        <a:xfrm>
          <a:off x="0" y="4351700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5E2D9-CF40-4C6F-B0BF-0CE263418D65}">
      <dsp:nvSpPr>
        <dsp:cNvPr id="0" name=""/>
        <dsp:cNvSpPr/>
      </dsp:nvSpPr>
      <dsp:spPr>
        <a:xfrm>
          <a:off x="350852" y="4612665"/>
          <a:ext cx="637913" cy="6379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199E5-5D95-472F-9395-81CBB18754E9}">
      <dsp:nvSpPr>
        <dsp:cNvPr id="0" name=""/>
        <dsp:cNvSpPr/>
      </dsp:nvSpPr>
      <dsp:spPr>
        <a:xfrm>
          <a:off x="1339618" y="4351700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Pro vysílací antény přiváděcí proud</a:t>
          </a:r>
          <a:endParaRPr lang="en-US" sz="2200" kern="1200"/>
        </a:p>
      </dsp:txBody>
      <dsp:txXfrm>
        <a:off x="1339618" y="4351700"/>
        <a:ext cx="5024605" cy="1159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69B3D-9236-49C9-8B94-45D9D086E9D0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642CB-25A5-4350-B130-5BEDDBA750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510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59E06-BBD7-6D49-AD88-BA99928C032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377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461AA1-8266-4D23-A9EA-07E77A9FF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828ACB-6F19-4EA0-A768-256CEF7D2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1F6F19-107E-4985-95D8-B2991A1CE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5D08-E14E-4281-B177-7BA8EB38101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3AC85A-59F1-4AD0-A16E-48C7E20D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0BCCE0-CCCB-4CB1-B09B-9023FFFA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5C1-3750-4CFD-93CC-C53D8C510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330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36E7A-E6B3-45E6-B3B8-9D520C92A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36B3D11-B45E-4EAE-9A09-1E7C2EC74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515C08-F21D-450B-9529-0ED1CC6C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5D08-E14E-4281-B177-7BA8EB38101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9E731A-986E-44B8-AB3D-16087BA5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B7490A-7E38-49D5-9C13-39601A5A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5C1-3750-4CFD-93CC-C53D8C510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97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E1E4F1F-B0B5-450F-9EC3-18A5D2301B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15CEC8-BDB0-43AD-8F6F-E76846406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A928E7-1FD0-4CB6-B543-3F8769A3E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5D08-E14E-4281-B177-7BA8EB38101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39C530-2CD7-4F49-A1C5-6A6F576A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17512B-8C34-494B-A4AD-A8844075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5C1-3750-4CFD-93CC-C53D8C510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263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99"/>
            <a:ext cx="12187393" cy="685320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2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95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E49FBC-F615-4483-A08B-5987A4E7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1B11DE-CE1B-4FB1-93D1-54496CD8B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199C33-EBDC-4DDE-8D3A-EB6E11150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5D08-E14E-4281-B177-7BA8EB38101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8737C9-ECEC-4BFD-9AD4-66D9D8552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B31552-2F4C-496F-B48F-A1F37901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5C1-3750-4CFD-93CC-C53D8C510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45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256A41-C764-4F9A-B4FE-1A5323A36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2921F9-D7CA-4AD7-A119-6C1FF4881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D7597C-61A5-47E4-AC1E-39588A7F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5D08-E14E-4281-B177-7BA8EB38101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1C419F-2203-43CE-820F-E548B39D6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566ED6-00B1-4E7A-8E6C-E754935D2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5C1-3750-4CFD-93CC-C53D8C510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62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9D5307-5F65-4170-A4E9-3DCF03A1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EF5AB6-E083-4753-AD84-9D5DC81B0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48B0D64-A216-498F-9825-759B6D55F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953B6F-045B-411D-868E-884680282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5D08-E14E-4281-B177-7BA8EB38101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8BF521-FD64-4BDD-BA91-B83F438E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1DEF4F8-28F3-4327-A190-A68D58EF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5C1-3750-4CFD-93CC-C53D8C510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069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3DEBEC-0F83-4609-A434-462E84478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899EAD-E6AD-4165-90EB-BE6665CC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0BF799-E6D6-484F-8AC2-DF6F14A00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AEF9658-E689-4BA4-AC1C-185FBE376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097116D-5473-444D-A826-03528FD13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D0F6E71-6081-4F58-99E8-FADC74C3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5D08-E14E-4281-B177-7BA8EB38101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87CD9C6-ECF7-435B-A0FF-CC5A10AD8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3839ACF-0D55-41CE-9100-0994FF46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5C1-3750-4CFD-93CC-C53D8C510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88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C2F24-7931-4F1B-A656-3B13486EC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2FCCE5A-19D0-4653-BA3A-3BAF6EFF2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5D08-E14E-4281-B177-7BA8EB38101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F18DFAC-839B-46EE-8317-EC7F9D49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E536B2-39B3-46EC-9B3D-4DFF36A8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5C1-3750-4CFD-93CC-C53D8C510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46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6CEC743-4984-470D-BE68-113680838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5D08-E14E-4281-B177-7BA8EB38101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5FABD6-8469-468B-ADD4-1796EF5B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140F80-ABE1-4BD2-998F-0D92CFF7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5C1-3750-4CFD-93CC-C53D8C510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134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C7CE82-82AA-4874-9628-C1EDE06BE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A364D2-01B8-49C9-B8F1-E6775F8CF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93D5DF-9550-4D6D-A37B-75CF287B3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FA0DB8-6BDF-40BD-B893-85AD55F63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5D08-E14E-4281-B177-7BA8EB38101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4F0750-5E36-4DAD-854A-3BF42654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E4CB909-CB1B-4E51-B797-6CFDEFA9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5C1-3750-4CFD-93CC-C53D8C510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555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E71995-5EB9-45EB-AC2C-249B80988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4014ED2-67B7-4CF6-B6D7-BA6426008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03E7FF-F7DC-4CD9-9113-AD93F9145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781889A-3EDC-4046-AF75-5E6D2BA5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5D08-E14E-4281-B177-7BA8EB38101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814DDED-E1C4-4B14-992B-9D2D362D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7B85CA-E1D4-4D60-AE0E-FF0707B28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75C1-3750-4CFD-93CC-C53D8C510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1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38CFBDD-7129-4B04-A1A0-5E542EED4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40A34A-FCD6-4CBF-9EE9-32F5F7623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B9333B-1740-4D85-8BAA-6553CE54AF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5D08-E14E-4281-B177-7BA8EB381013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9B89F4-4ADC-48AE-9770-8FDC059FF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96ECFE-76DA-47EE-8663-34CFF80E0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675C1-3750-4CFD-93CC-C53D8C510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269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0E36F-E58B-4B35-AF19-EB95711796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cs-CZ" dirty="0" err="1"/>
              <a:t>íťové</a:t>
            </a:r>
            <a:r>
              <a:rPr lang="cs-CZ" dirty="0"/>
              <a:t>, Wifi, Bluetooth karty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454363-1328-4ECB-8CDC-9C562E876A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Vojtěch Baudyš</a:t>
            </a:r>
          </a:p>
        </p:txBody>
      </p:sp>
    </p:spTree>
    <p:extLst>
      <p:ext uri="{BB962C8B-B14F-4D97-AF65-F5344CB8AC3E}">
        <p14:creationId xmlns:p14="http://schemas.microsoft.com/office/powerpoint/2010/main" val="1014706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8D92E0-AA29-2048-86E1-8AA0CB27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 sz="3400"/>
              <a:t>Základní charakteristika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BCA30A-3482-1647-B6F0-B1A2EABCF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cs-CZ" sz="2000"/>
              <a:t>Elektrotechnické zařízení pro příjem nebo vysílání rádiových vln</a:t>
            </a:r>
          </a:p>
          <a:p>
            <a:r>
              <a:rPr lang="cs-CZ" sz="2000"/>
              <a:t>Počátek 1888</a:t>
            </a:r>
          </a:p>
          <a:p>
            <a:r>
              <a:rPr lang="cs-CZ" sz="2000"/>
              <a:t>Používají se pro </a:t>
            </a:r>
          </a:p>
          <a:p>
            <a:pPr lvl="1"/>
            <a:r>
              <a:rPr lang="cs-CZ" dirty="0"/>
              <a:t>Rádio</a:t>
            </a:r>
          </a:p>
          <a:p>
            <a:pPr lvl="1"/>
            <a:r>
              <a:rPr lang="cs-CZ" dirty="0"/>
              <a:t>Televizi</a:t>
            </a:r>
          </a:p>
          <a:p>
            <a:pPr lvl="1"/>
            <a:r>
              <a:rPr lang="cs-CZ" dirty="0"/>
              <a:t>Mobilní telefony</a:t>
            </a:r>
          </a:p>
          <a:p>
            <a:pPr lvl="1"/>
            <a:r>
              <a:rPr lang="cs-CZ" dirty="0"/>
              <a:t>Wi-Fi</a:t>
            </a:r>
          </a:p>
        </p:txBody>
      </p:sp>
    </p:spTree>
    <p:extLst>
      <p:ext uri="{BB962C8B-B14F-4D97-AF65-F5344CB8AC3E}">
        <p14:creationId xmlns:p14="http://schemas.microsoft.com/office/powerpoint/2010/main" val="2214020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CC0652-ED47-0842-B6A9-5968CB5B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 sz="3400"/>
              <a:t>Základní charakteristika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B2FC478-7324-48C5-AD03-F0FAC7D896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1480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BECE7-4FD4-D143-9C98-ECB4AA0B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cs-CZ" dirty="0"/>
              <a:t>Dělení antén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687C55B-C71D-4259-98DB-37CB7FD4D2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7098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8447B3-14FA-7B4B-91F3-BF97A6D5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 dirty="0"/>
              <a:t>Další dělení antén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C900DF-6BB3-1A49-A058-D25E7E2FB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cs-CZ" sz="2000" b="1" dirty="0"/>
              <a:t>Prutová anténa</a:t>
            </a:r>
          </a:p>
          <a:p>
            <a:pPr lvl="1"/>
            <a:r>
              <a:rPr lang="cs-CZ" dirty="0"/>
              <a:t>Všesměrová</a:t>
            </a:r>
          </a:p>
          <a:p>
            <a:pPr lvl="1"/>
            <a:r>
              <a:rPr lang="cs-CZ" dirty="0"/>
              <a:t>U aut, Wi-Fi routerů</a:t>
            </a:r>
          </a:p>
          <a:p>
            <a:r>
              <a:rPr lang="cs-CZ" sz="2000" b="1" dirty="0" err="1"/>
              <a:t>Yagi</a:t>
            </a:r>
            <a:r>
              <a:rPr lang="cs-CZ" sz="2000" b="1" dirty="0"/>
              <a:t> anténa</a:t>
            </a:r>
          </a:p>
          <a:p>
            <a:pPr lvl="1"/>
            <a:r>
              <a:rPr lang="cs-CZ" dirty="0"/>
              <a:t>Směrová</a:t>
            </a:r>
          </a:p>
          <a:p>
            <a:pPr lvl="1"/>
            <a:r>
              <a:rPr lang="cs-CZ" dirty="0"/>
              <a:t>Větší odolnost proti rušení</a:t>
            </a:r>
          </a:p>
          <a:p>
            <a:pPr lvl="1"/>
            <a:r>
              <a:rPr lang="cs-CZ" dirty="0"/>
              <a:t>Pro televizní vysílání</a:t>
            </a:r>
          </a:p>
          <a:p>
            <a:r>
              <a:rPr lang="cs-CZ" sz="2000" b="1" dirty="0"/>
              <a:t>Parabolická anténa</a:t>
            </a:r>
          </a:p>
          <a:p>
            <a:pPr lvl="1"/>
            <a:r>
              <a:rPr lang="cs-CZ" dirty="0"/>
              <a:t>Vysoce směrové</a:t>
            </a:r>
          </a:p>
          <a:p>
            <a:pPr lvl="1"/>
            <a:r>
              <a:rPr lang="cs-CZ" dirty="0"/>
              <a:t>Pro satelitní vysílání</a:t>
            </a:r>
          </a:p>
        </p:txBody>
      </p:sp>
    </p:spTree>
    <p:extLst>
      <p:ext uri="{BB962C8B-B14F-4D97-AF65-F5344CB8AC3E}">
        <p14:creationId xmlns:p14="http://schemas.microsoft.com/office/powerpoint/2010/main" val="3181557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8E0A5F-DF15-6540-BF05-2F394DDB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Prutová anténa</a:t>
            </a:r>
          </a:p>
        </p:txBody>
      </p:sp>
      <p:pic>
        <p:nvPicPr>
          <p:cNvPr id="7" name="Obrázek 6" descr="Obsah obrázku obloha, exteriér, vysoký, anténa&#10;&#10;Popis byl vytvořen automaticky">
            <a:extLst>
              <a:ext uri="{FF2B5EF4-FFF2-40B4-BE49-F238E27FC236}">
                <a16:creationId xmlns:a16="http://schemas.microsoft.com/office/drawing/2014/main" id="{B5A99FC1-F98C-4846-94C9-04505C66B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2" r="-1" b="-1"/>
          <a:stretch/>
        </p:blipFill>
        <p:spPr>
          <a:xfrm>
            <a:off x="320040" y="2139484"/>
            <a:ext cx="3703320" cy="4096512"/>
          </a:xfrm>
          <a:prstGeom prst="rect">
            <a:avLst/>
          </a:prstGeom>
        </p:spPr>
      </p:pic>
      <p:pic>
        <p:nvPicPr>
          <p:cNvPr id="5" name="Zástupný obsah 4" descr="Obsah obrázku červená&#10;&#10;Popis byl vytvořen automaticky">
            <a:extLst>
              <a:ext uri="{FF2B5EF4-FFF2-40B4-BE49-F238E27FC236}">
                <a16:creationId xmlns:a16="http://schemas.microsoft.com/office/drawing/2014/main" id="{C7156EC8-59FB-8448-8704-1885908AD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711" r="1" b="20006"/>
          <a:stretch/>
        </p:blipFill>
        <p:spPr>
          <a:xfrm>
            <a:off x="4244340" y="2139484"/>
            <a:ext cx="3703320" cy="4096512"/>
          </a:xfrm>
          <a:prstGeom prst="rect">
            <a:avLst/>
          </a:prstGeom>
        </p:spPr>
      </p:pic>
      <p:pic>
        <p:nvPicPr>
          <p:cNvPr id="9" name="Obrázek 8" descr="Obsah obrázku šipka&#10;&#10;Popis byl vytvořen automaticky">
            <a:extLst>
              <a:ext uri="{FF2B5EF4-FFF2-40B4-BE49-F238E27FC236}">
                <a16:creationId xmlns:a16="http://schemas.microsoft.com/office/drawing/2014/main" id="{A02F2AEF-F2DB-284D-8F0C-4F3AFC39E4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16" r="14589" b="3"/>
          <a:stretch/>
        </p:blipFill>
        <p:spPr>
          <a:xfrm>
            <a:off x="8165592" y="2139484"/>
            <a:ext cx="370332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4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E59CB2-D5F6-2E4A-84A0-76A328F1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Yagi anténa</a:t>
            </a:r>
          </a:p>
        </p:txBody>
      </p:sp>
      <p:pic>
        <p:nvPicPr>
          <p:cNvPr id="9" name="Obrázek 8" descr="Obsah obrázku anténa&#10;&#10;Popis byl vytvořen automaticky">
            <a:extLst>
              <a:ext uri="{FF2B5EF4-FFF2-40B4-BE49-F238E27FC236}">
                <a16:creationId xmlns:a16="http://schemas.microsoft.com/office/drawing/2014/main" id="{750E5188-4521-7343-B183-346D74E8C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8" r="8548" b="-2"/>
          <a:stretch/>
        </p:blipFill>
        <p:spPr>
          <a:xfrm>
            <a:off x="320040" y="2139484"/>
            <a:ext cx="3703320" cy="4096512"/>
          </a:xfrm>
          <a:prstGeom prst="rect">
            <a:avLst/>
          </a:prstGeom>
        </p:spPr>
      </p:pic>
      <p:pic>
        <p:nvPicPr>
          <p:cNvPr id="7" name="Obrázek 6" descr="Obsah obrázku obloha, exteriér, čára, oblačno&#10;&#10;Popis byl vytvořen automaticky">
            <a:extLst>
              <a:ext uri="{FF2B5EF4-FFF2-40B4-BE49-F238E27FC236}">
                <a16:creationId xmlns:a16="http://schemas.microsoft.com/office/drawing/2014/main" id="{8E163872-8866-5B43-B52F-A1CCCBE5F9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73" r="10508" b="3"/>
          <a:stretch/>
        </p:blipFill>
        <p:spPr>
          <a:xfrm>
            <a:off x="4244340" y="2139484"/>
            <a:ext cx="3703320" cy="4096512"/>
          </a:xfrm>
          <a:prstGeom prst="rect">
            <a:avLst/>
          </a:prstGeom>
        </p:spPr>
      </p:pic>
      <p:pic>
        <p:nvPicPr>
          <p:cNvPr id="5" name="Zástupný obsah 4" descr="Obsah obrázku obloha, anténa, exteriér, kov&#10;&#10;Popis byl vytvořen automaticky">
            <a:extLst>
              <a:ext uri="{FF2B5EF4-FFF2-40B4-BE49-F238E27FC236}">
                <a16:creationId xmlns:a16="http://schemas.microsoft.com/office/drawing/2014/main" id="{01FA3244-2C1A-134A-A7A2-14AD36ADB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7850" r="4349"/>
          <a:stretch/>
        </p:blipFill>
        <p:spPr>
          <a:xfrm>
            <a:off x="8165592" y="2139484"/>
            <a:ext cx="370332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22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A25F21-DD58-BD4E-9846-05D79750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Parabolická anténa</a:t>
            </a:r>
          </a:p>
        </p:txBody>
      </p:sp>
      <p:pic>
        <p:nvPicPr>
          <p:cNvPr id="11" name="Obrázek 10" descr="Obsah obrázku exteriér, obloha, teleskop&#10;&#10;Popis byl vytvořen automaticky">
            <a:extLst>
              <a:ext uri="{FF2B5EF4-FFF2-40B4-BE49-F238E27FC236}">
                <a16:creationId xmlns:a16="http://schemas.microsoft.com/office/drawing/2014/main" id="{916CD441-BA2D-2742-80A3-933AB0075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8" r="26412" b="3"/>
          <a:stretch/>
        </p:blipFill>
        <p:spPr>
          <a:xfrm>
            <a:off x="320040" y="2139484"/>
            <a:ext cx="3703320" cy="4096512"/>
          </a:xfrm>
          <a:prstGeom prst="rect">
            <a:avLst/>
          </a:prstGeom>
        </p:spPr>
      </p:pic>
      <p:pic>
        <p:nvPicPr>
          <p:cNvPr id="13" name="Obrázek 12" descr="Obsah obrázku několik, den&#10;&#10;Popis byl vytvořen automaticky">
            <a:extLst>
              <a:ext uri="{FF2B5EF4-FFF2-40B4-BE49-F238E27FC236}">
                <a16:creationId xmlns:a16="http://schemas.microsoft.com/office/drawing/2014/main" id="{3ADD5751-63AA-AC44-BA2A-C975D3AF6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98" r="15204"/>
          <a:stretch/>
        </p:blipFill>
        <p:spPr>
          <a:xfrm>
            <a:off x="4244340" y="2139484"/>
            <a:ext cx="3703320" cy="4096512"/>
          </a:xfrm>
          <a:prstGeom prst="rect">
            <a:avLst/>
          </a:prstGeom>
        </p:spPr>
      </p:pic>
      <p:pic>
        <p:nvPicPr>
          <p:cNvPr id="9" name="Zástupný obsah 8" descr="Obsah obrázku tráva, exteriér, strom, trávník&#10;&#10;Popis byl vytvořen automaticky">
            <a:extLst>
              <a:ext uri="{FF2B5EF4-FFF2-40B4-BE49-F238E27FC236}">
                <a16:creationId xmlns:a16="http://schemas.microsoft.com/office/drawing/2014/main" id="{93B5D208-C038-C741-8350-ADAB5B89B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898" r="19983" b="-3"/>
          <a:stretch/>
        </p:blipFill>
        <p:spPr>
          <a:xfrm>
            <a:off x="8165592" y="2139484"/>
            <a:ext cx="370332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3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F9C5A-ED8C-4F4D-A18D-901C3C36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cs-CZ" dirty="0"/>
              <a:t>Vlastnosti antén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D60D8CC-43E5-48BB-BE81-8787BA273F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7411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3DC17-9B73-47BA-B1A0-FEA82D097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Síťové kabely a konektory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E0CC4FF-BAD9-49C4-943C-3E69920C82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Jan Brousek</a:t>
            </a:r>
          </a:p>
        </p:txBody>
      </p:sp>
    </p:spTree>
    <p:extLst>
      <p:ext uri="{BB962C8B-B14F-4D97-AF65-F5344CB8AC3E}">
        <p14:creationId xmlns:p14="http://schemas.microsoft.com/office/powerpoint/2010/main" val="374536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B7B82-D4A5-47F6-B7C2-596C5892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dirty="0"/>
              <a:t>			Základní rozdělení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A66527-AFDF-4603-B32B-EE9FAC73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413" y="1815052"/>
            <a:ext cx="3875843" cy="4351338"/>
          </a:xfrm>
        </p:spPr>
        <p:txBody>
          <a:bodyPr/>
          <a:lstStyle/>
          <a:p>
            <a:r>
              <a:rPr lang="cs-CZ" dirty="0"/>
              <a:t>Drát</a:t>
            </a:r>
          </a:p>
          <a:p>
            <a:pPr lvl="1"/>
            <a:r>
              <a:rPr lang="cs-CZ" dirty="0"/>
              <a:t>Tvrdší</a:t>
            </a:r>
          </a:p>
          <a:p>
            <a:pPr lvl="1"/>
            <a:r>
              <a:rPr lang="cs-CZ" dirty="0"/>
              <a:t>Určený pro stále místo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EB74508-5EDB-42EC-B7AD-7C05141B9497}"/>
              </a:ext>
            </a:extLst>
          </p:cNvPr>
          <p:cNvSpPr txBox="1">
            <a:spLocks/>
          </p:cNvSpPr>
          <p:nvPr/>
        </p:nvSpPr>
        <p:spPr>
          <a:xfrm>
            <a:off x="6645676" y="1815052"/>
            <a:ext cx="38758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Lanko</a:t>
            </a:r>
          </a:p>
          <a:p>
            <a:pPr lvl="1"/>
            <a:r>
              <a:rPr lang="cs-CZ" dirty="0"/>
              <a:t>Měkčí drátky</a:t>
            </a:r>
          </a:p>
          <a:p>
            <a:pPr lvl="1"/>
            <a:r>
              <a:rPr lang="cs-CZ" dirty="0" err="1"/>
              <a:t>Ohýbatelnější</a:t>
            </a:r>
            <a:endParaRPr lang="cs-CZ" dirty="0"/>
          </a:p>
          <a:p>
            <a:pPr lvl="1"/>
            <a:r>
              <a:rPr lang="cs-CZ" dirty="0"/>
              <a:t>Používá se v místech, kde se s ním bude hodně hýbat</a:t>
            </a:r>
          </a:p>
        </p:txBody>
      </p:sp>
    </p:spTree>
    <p:extLst>
      <p:ext uri="{BB962C8B-B14F-4D97-AF65-F5344CB8AC3E}">
        <p14:creationId xmlns:p14="http://schemas.microsoft.com/office/powerpoint/2010/main" val="285160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2867B-8592-4145-89EE-3F2D9473C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Síťové karty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B449DD-509D-4A0F-AF97-97B53D991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NIC (Network Interface </a:t>
            </a:r>
            <a:r>
              <a:rPr lang="cs-CZ" dirty="0" err="1"/>
              <a:t>Controller</a:t>
            </a:r>
            <a:r>
              <a:rPr lang="cs-CZ" dirty="0"/>
              <a:t>)</a:t>
            </a:r>
          </a:p>
          <a:p>
            <a:r>
              <a:rPr lang="cs-CZ" dirty="0"/>
              <a:t>Slouží k propojení počítačů v počítačové síti</a:t>
            </a:r>
          </a:p>
          <a:p>
            <a:r>
              <a:rPr lang="cs-CZ" dirty="0"/>
              <a:t>Integrovaná nebo externí</a:t>
            </a:r>
          </a:p>
          <a:p>
            <a:r>
              <a:rPr lang="cs-CZ" dirty="0"/>
              <a:t>MAC adresa (48 bit identifikátor)</a:t>
            </a:r>
          </a:p>
          <a:p>
            <a:r>
              <a:rPr lang="cs-CZ" dirty="0"/>
              <a:t>Hlavní součástky - komunikační procesor, paměť ROM</a:t>
            </a:r>
          </a:p>
          <a:p>
            <a:r>
              <a:rPr lang="cs-CZ" dirty="0"/>
              <a:t>V paměti je uložen firmware</a:t>
            </a:r>
          </a:p>
        </p:txBody>
      </p:sp>
    </p:spTree>
    <p:extLst>
      <p:ext uri="{BB962C8B-B14F-4D97-AF65-F5344CB8AC3E}">
        <p14:creationId xmlns:p14="http://schemas.microsoft.com/office/powerpoint/2010/main" val="4040617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B7B82-D4A5-47F6-B7C2-596C5892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just"/>
            <a:r>
              <a:rPr lang="cs-CZ" dirty="0"/>
              <a:t>				</a:t>
            </a:r>
            <a:r>
              <a:rPr lang="cs-CZ" sz="4500" dirty="0"/>
              <a:t>Typy kabelů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A66527-AFDF-4603-B32B-EE9FAC73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981" y="3054119"/>
            <a:ext cx="3875843" cy="4351338"/>
          </a:xfrm>
        </p:spPr>
        <p:txBody>
          <a:bodyPr/>
          <a:lstStyle/>
          <a:p>
            <a:r>
              <a:rPr lang="cs-CZ" dirty="0"/>
              <a:t>UTP </a:t>
            </a:r>
            <a:r>
              <a:rPr lang="cs-CZ" sz="1600" dirty="0"/>
              <a:t>(</a:t>
            </a:r>
            <a:r>
              <a:rPr lang="cs-CZ" sz="1600" dirty="0" err="1"/>
              <a:t>unshielded</a:t>
            </a:r>
            <a:r>
              <a:rPr lang="cs-CZ" sz="1600" dirty="0"/>
              <a:t> </a:t>
            </a:r>
            <a:r>
              <a:rPr lang="cs-CZ" sz="1600" dirty="0" err="1"/>
              <a:t>twisted</a:t>
            </a:r>
            <a:r>
              <a:rPr lang="cs-CZ" sz="1600" dirty="0"/>
              <a:t> pair)</a:t>
            </a:r>
          </a:p>
          <a:p>
            <a:pPr lvl="1"/>
            <a:r>
              <a:rPr lang="cs-CZ" dirty="0"/>
              <a:t>Určen pro vnitřní instalace</a:t>
            </a:r>
          </a:p>
          <a:p>
            <a:pPr lvl="1"/>
            <a:r>
              <a:rPr lang="cs-CZ" dirty="0"/>
              <a:t>Používá se např. mezi PC-PC nebo PC a </a:t>
            </a:r>
            <a:r>
              <a:rPr lang="cs-CZ" dirty="0" err="1"/>
              <a:t>Switchem</a:t>
            </a: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EB74508-5EDB-42EC-B7AD-7C05141B9497}"/>
              </a:ext>
            </a:extLst>
          </p:cNvPr>
          <p:cNvSpPr txBox="1">
            <a:spLocks/>
          </p:cNvSpPr>
          <p:nvPr/>
        </p:nvSpPr>
        <p:spPr>
          <a:xfrm>
            <a:off x="3913573" y="3065015"/>
            <a:ext cx="38758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STP </a:t>
            </a:r>
            <a:r>
              <a:rPr lang="cs-CZ" sz="1800" dirty="0"/>
              <a:t>(</a:t>
            </a:r>
            <a:r>
              <a:rPr lang="cs-CZ" sz="1800" dirty="0" err="1"/>
              <a:t>shielded</a:t>
            </a:r>
            <a:r>
              <a:rPr lang="cs-CZ" sz="1800" dirty="0"/>
              <a:t> </a:t>
            </a:r>
            <a:r>
              <a:rPr lang="cs-CZ" sz="1800" dirty="0" err="1"/>
              <a:t>twisted</a:t>
            </a:r>
            <a:r>
              <a:rPr lang="cs-CZ" sz="1800" dirty="0"/>
              <a:t> pair)</a:t>
            </a:r>
          </a:p>
          <a:p>
            <a:pPr lvl="1"/>
            <a:r>
              <a:rPr lang="cs-CZ" dirty="0"/>
              <a:t>8 žil je obaleno chránícím „alobalem“</a:t>
            </a:r>
          </a:p>
          <a:p>
            <a:pPr lvl="1"/>
            <a:r>
              <a:rPr lang="cs-CZ" dirty="0"/>
              <a:t>Vnitřní/venkovní použití</a:t>
            </a:r>
          </a:p>
          <a:p>
            <a:pPr lvl="1"/>
            <a:r>
              <a:rPr lang="cs-CZ" dirty="0"/>
              <a:t>Méně běžný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4387806-EE9C-4261-8BB7-AF531629FFCF}"/>
              </a:ext>
            </a:extLst>
          </p:cNvPr>
          <p:cNvSpPr txBox="1">
            <a:spLocks/>
          </p:cNvSpPr>
          <p:nvPr/>
        </p:nvSpPr>
        <p:spPr>
          <a:xfrm>
            <a:off x="7648112" y="3054119"/>
            <a:ext cx="40001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FTP</a:t>
            </a:r>
          </a:p>
          <a:p>
            <a:pPr lvl="1"/>
            <a:r>
              <a:rPr lang="cs-CZ" dirty="0"/>
              <a:t>Velmi tvrdý</a:t>
            </a:r>
          </a:p>
          <a:p>
            <a:pPr lvl="1"/>
            <a:r>
              <a:rPr lang="cs-CZ" dirty="0"/>
              <a:t>Vhodný pro venkovní instalace</a:t>
            </a:r>
          </a:p>
          <a:p>
            <a:pPr lvl="1"/>
            <a:r>
              <a:rPr lang="cs-CZ" dirty="0"/>
              <a:t>Také chráněn „alobalem“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7622FD4-C972-4049-830A-58DA69C379C6}"/>
              </a:ext>
            </a:extLst>
          </p:cNvPr>
          <p:cNvSpPr txBox="1">
            <a:spLocks/>
          </p:cNvSpPr>
          <p:nvPr/>
        </p:nvSpPr>
        <p:spPr>
          <a:xfrm>
            <a:off x="3361876" y="1153503"/>
            <a:ext cx="68354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700" b="1" dirty="0" err="1"/>
              <a:t>Twisted</a:t>
            </a:r>
            <a:r>
              <a:rPr lang="cs-CZ" sz="2700" b="1" dirty="0"/>
              <a:t> Pair </a:t>
            </a:r>
            <a:r>
              <a:rPr lang="cs-CZ" sz="1600" dirty="0"/>
              <a:t>(kroucená dvoulinka) </a:t>
            </a:r>
          </a:p>
          <a:p>
            <a:pPr lvl="1"/>
            <a:r>
              <a:rPr lang="cs-CZ" dirty="0"/>
              <a:t>8 žil zamotaných do sebe</a:t>
            </a:r>
          </a:p>
          <a:p>
            <a:pPr lvl="1"/>
            <a:r>
              <a:rPr lang="cs-CZ" dirty="0"/>
              <a:t>Žíly jsou po párech a barevně odlišeny</a:t>
            </a:r>
          </a:p>
          <a:p>
            <a:pPr lvl="1"/>
            <a:r>
              <a:rPr lang="cs-CZ" dirty="0"/>
              <a:t>Maximální délka cca 100m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4601ED-3CCD-454E-A584-A1FE85F16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3" y="924852"/>
            <a:ext cx="2467266" cy="199731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1DC90E9-855E-4F3C-A86E-FF15EDDCD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55" y="5244332"/>
            <a:ext cx="2838549" cy="145751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643AD0F-9ACB-4538-BA72-ACCA30D2C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547" y="5324693"/>
            <a:ext cx="3742188" cy="12394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D64CE82-85CB-4CA8-A941-725D0D219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192" y="5057728"/>
            <a:ext cx="2194421" cy="177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32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B7B82-D4A5-47F6-B7C2-596C5892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/>
              <a:t>			Kategorie TP kabelů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A66527-AFDF-4603-B32B-EE9FAC73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173" y="1841685"/>
            <a:ext cx="6841355" cy="4351338"/>
          </a:xfrm>
        </p:spPr>
        <p:txBody>
          <a:bodyPr/>
          <a:lstStyle/>
          <a:p>
            <a:r>
              <a:rPr lang="cs-CZ"/>
              <a:t>Cat (category)</a:t>
            </a:r>
          </a:p>
          <a:p>
            <a:pPr lvl="1">
              <a:lnSpc>
                <a:spcPct val="150000"/>
              </a:lnSpc>
            </a:pPr>
            <a:r>
              <a:rPr lang="cs-CZ"/>
              <a:t>Cat 5 - 100 Mbps</a:t>
            </a:r>
          </a:p>
          <a:p>
            <a:pPr lvl="1">
              <a:lnSpc>
                <a:spcPct val="150000"/>
              </a:lnSpc>
            </a:pPr>
            <a:r>
              <a:rPr lang="cs-CZ"/>
              <a:t>Cat 5e - 1000 Mbps</a:t>
            </a:r>
          </a:p>
          <a:p>
            <a:pPr lvl="1">
              <a:lnSpc>
                <a:spcPct val="150000"/>
              </a:lnSpc>
            </a:pPr>
            <a:r>
              <a:rPr lang="cs-CZ"/>
              <a:t>Cat 6 - 1000 Mbps</a:t>
            </a:r>
          </a:p>
          <a:p>
            <a:pPr lvl="1">
              <a:lnSpc>
                <a:spcPct val="150000"/>
              </a:lnSpc>
            </a:pPr>
            <a:r>
              <a:rPr lang="cs-CZ"/>
              <a:t>Cat 6a - 10 Gbps (do 55 metrů)</a:t>
            </a:r>
          </a:p>
          <a:p>
            <a:pPr lvl="1">
              <a:lnSpc>
                <a:spcPct val="150000"/>
              </a:lnSpc>
            </a:pPr>
            <a:r>
              <a:rPr lang="cs-CZ"/>
              <a:t>Cat 7 - 10 Gbps</a:t>
            </a:r>
          </a:p>
          <a:p>
            <a:pPr lvl="1">
              <a:lnSpc>
                <a:spcPct val="150000"/>
              </a:lnSpc>
            </a:pPr>
            <a:r>
              <a:rPr lang="cs-CZ"/>
              <a:t>Cat 8 - 10 Gbps (i na 100 metrů)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079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B7B82-D4A5-47F6-B7C2-596C5892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314" y="0"/>
            <a:ext cx="10515600" cy="1325563"/>
          </a:xfrm>
        </p:spPr>
        <p:txBody>
          <a:bodyPr/>
          <a:lstStyle/>
          <a:p>
            <a:pPr algn="just"/>
            <a:r>
              <a:rPr lang="cs-CZ" dirty="0"/>
              <a:t>				Konektory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A66527-AFDF-4603-B32B-EE9FAC73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8078" y="1141436"/>
            <a:ext cx="3875843" cy="4351338"/>
          </a:xfrm>
        </p:spPr>
        <p:txBody>
          <a:bodyPr/>
          <a:lstStyle/>
          <a:p>
            <a:r>
              <a:rPr lang="cs-CZ" dirty="0"/>
              <a:t>RJ </a:t>
            </a:r>
            <a:r>
              <a:rPr lang="cs-CZ" sz="1800" dirty="0"/>
              <a:t>(</a:t>
            </a:r>
            <a:r>
              <a:rPr lang="cs-CZ" sz="1800" dirty="0" err="1"/>
              <a:t>registered</a:t>
            </a:r>
            <a:r>
              <a:rPr lang="cs-CZ" sz="1800" dirty="0"/>
              <a:t> </a:t>
            </a:r>
            <a:r>
              <a:rPr lang="cs-CZ" sz="1800" dirty="0" err="1"/>
              <a:t>jack</a:t>
            </a:r>
            <a:r>
              <a:rPr lang="cs-CZ" sz="1800" dirty="0"/>
              <a:t>)</a:t>
            </a:r>
          </a:p>
          <a:p>
            <a:pPr lvl="1"/>
            <a:r>
              <a:rPr lang="cs-CZ" dirty="0"/>
              <a:t>Nejpoužívanější RJ-45</a:t>
            </a:r>
          </a:p>
          <a:p>
            <a:pPr lvl="1"/>
            <a:r>
              <a:rPr lang="cs-CZ" dirty="0"/>
              <a:t>PC-Router, Router-Switch,…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73F98BF-17C6-42F2-9531-AD707F248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45" y="2506931"/>
            <a:ext cx="3875843" cy="415858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0A0898B-57BC-4690-92AE-A957BF962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185" y="2506932"/>
            <a:ext cx="4158580" cy="415858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222B2A7-8D09-4B76-B0B6-EDF21DB0E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702" y="2906496"/>
            <a:ext cx="2473168" cy="173799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BFC8EEA-F422-4FA7-B87A-4A6FB216A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498" y="4748034"/>
            <a:ext cx="2473169" cy="19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95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/>
          <a:p>
            <a:pPr rtl="0"/>
            <a:r>
              <a:rPr lang="cs"/>
              <a:t>OPTICKÁ VLÁKNA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>
            <a:normAutofit/>
          </a:bodyPr>
          <a:lstStyle/>
          <a:p>
            <a:pPr rtl="0"/>
            <a:r>
              <a:rPr lang="cs"/>
              <a:t>KRISTÝNA TŮMOVÁ</a:t>
            </a:r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50ABF-5495-4C2A-9863-D80163AAC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"/>
              <a:t>OPTICKÁ VLÁKNA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FC64CE-649B-4E0D-AF21-5EB561489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1845359"/>
            <a:ext cx="7583296" cy="3622671"/>
          </a:xfrm>
        </p:spPr>
        <p:txBody>
          <a:bodyPr anchor="t">
            <a:normAutofit/>
          </a:bodyPr>
          <a:lstStyle/>
          <a:p>
            <a:r>
              <a:rPr lang="cs-CZ" dirty="0"/>
              <a:t>Skleněná / plastová</a:t>
            </a:r>
          </a:p>
          <a:p>
            <a:r>
              <a:rPr lang="cs-CZ" dirty="0"/>
              <a:t>Využívaná pro komunikaci, používají se místo kovových vodičů, pro osvětlení… apod</a:t>
            </a:r>
          </a:p>
          <a:p>
            <a:r>
              <a:rPr lang="cs-CZ" dirty="0"/>
              <a:t>Rychlost přenosu dat může dosáhnout až desítky </a:t>
            </a:r>
            <a:r>
              <a:rPr lang="cs-CZ" dirty="0" err="1"/>
              <a:t>Tb</a:t>
            </a:r>
            <a:r>
              <a:rPr lang="cs-CZ" dirty="0"/>
              <a:t>/s</a:t>
            </a:r>
          </a:p>
          <a:p>
            <a:r>
              <a:rPr lang="cs-CZ" dirty="0"/>
              <a:t>Imunní vůči elektromagnetickému rušení </a:t>
            </a:r>
          </a:p>
          <a:p>
            <a:endParaRPr lang="cs-CZ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5BDD7075-DA68-4F1C-B003-9E8E5971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38270" y="4395994"/>
            <a:ext cx="2115879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cs-CZ" sz="23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Svazek vláken</a:t>
            </a:r>
            <a:endParaRPr lang="en-US" sz="23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5A4BB8-78BC-4666-AA34-C5D1E8F6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089" y="750679"/>
            <a:ext cx="2393356" cy="3622672"/>
          </a:xfrm>
          <a:prstGeom prst="rect">
            <a:avLst/>
          </a:prstGeom>
          <a:noFill/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D3F21A7-4E56-4732-989D-1B8738459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626" y="4514430"/>
            <a:ext cx="2466975" cy="184785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846282D-34A0-430E-AB5C-6EE7995DB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436" y="4848225"/>
            <a:ext cx="32575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63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69685D-492F-48B0-9EE2-6C06F33F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ČÁSTI OP.V.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677681-5D18-401B-9835-3A6325423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2446093" cy="3714749"/>
          </a:xfrm>
        </p:spPr>
        <p:txBody>
          <a:bodyPr/>
          <a:lstStyle/>
          <a:p>
            <a:r>
              <a:rPr lang="cs-CZ" dirty="0"/>
              <a:t>Jádro a plášť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FBEF2A0-9D63-404C-A144-515BE0FBC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95" y="2083317"/>
            <a:ext cx="4728637" cy="292032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F8550AF-5A21-4A08-AB91-2C9E3FA68CB8}"/>
              </a:ext>
            </a:extLst>
          </p:cNvPr>
          <p:cNvSpPr txBox="1"/>
          <p:nvPr/>
        </p:nvSpPr>
        <p:spPr>
          <a:xfrm>
            <a:off x="5894594" y="5003640"/>
            <a:ext cx="5875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Průřez optickým vláknem s plastovým pláštěm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CD81A09-C43E-45A6-9792-4C6A3D6A6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84" y="3342233"/>
            <a:ext cx="3714750" cy="23241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0F35FCE-89D6-4F9A-A6DC-3D75D59E1354}"/>
              </a:ext>
            </a:extLst>
          </p:cNvPr>
          <p:cNvSpPr txBox="1"/>
          <p:nvPr/>
        </p:nvSpPr>
        <p:spPr>
          <a:xfrm>
            <a:off x="738873" y="5739811"/>
            <a:ext cx="386516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3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Nejjednodušší průřez vláknem </a:t>
            </a:r>
          </a:p>
        </p:txBody>
      </p:sp>
    </p:spTree>
    <p:extLst>
      <p:ext uri="{BB962C8B-B14F-4D97-AF65-F5344CB8AC3E}">
        <p14:creationId xmlns:p14="http://schemas.microsoft.com/office/powerpoint/2010/main" val="4288582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1DA0C2-C747-42C7-BFC3-926B18F58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VLÁKEN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841DD6-1696-4A3D-9265-E43AC077D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5764591" cy="3714749"/>
          </a:xfrm>
        </p:spPr>
        <p:txBody>
          <a:bodyPr/>
          <a:lstStyle/>
          <a:p>
            <a:pPr marL="36900" indent="0">
              <a:buNone/>
            </a:pPr>
            <a:r>
              <a:rPr lang="cs-CZ" dirty="0"/>
              <a:t>MNOHAVIDOVÉ OPTICKÉ VLÁKNO</a:t>
            </a:r>
          </a:p>
          <a:p>
            <a:r>
              <a:rPr lang="cs-CZ" dirty="0"/>
              <a:t>Rychlost okolo 10 Mbit/s – 10 </a:t>
            </a:r>
            <a:r>
              <a:rPr lang="cs-CZ" dirty="0" err="1"/>
              <a:t>Gbit</a:t>
            </a:r>
            <a:r>
              <a:rPr lang="cs-CZ" dirty="0"/>
              <a:t>/s</a:t>
            </a:r>
          </a:p>
          <a:p>
            <a:r>
              <a:rPr lang="cs-CZ" dirty="0"/>
              <a:t>Využíváno pro přenos dat na krátké vzdálenosti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E00CBF6-4B88-4393-A66E-DA29E90BF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096" y="2076450"/>
            <a:ext cx="4086088" cy="167729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9AEA836-B929-4A1B-81D2-A87EC9920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197" y="3963291"/>
            <a:ext cx="4452256" cy="157138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3EE826A-7088-4788-8A06-D1CBAA6E206D}"/>
              </a:ext>
            </a:extLst>
          </p:cNvPr>
          <p:cNvSpPr txBox="1"/>
          <p:nvPr/>
        </p:nvSpPr>
        <p:spPr>
          <a:xfrm>
            <a:off x="6090676" y="5672836"/>
            <a:ext cx="557716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300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Mnohovidová</a:t>
            </a:r>
            <a:r>
              <a:rPr lang="cs-CZ" sz="23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vlákna s různými indexy lomu </a:t>
            </a:r>
          </a:p>
        </p:txBody>
      </p:sp>
    </p:spTree>
    <p:extLst>
      <p:ext uri="{BB962C8B-B14F-4D97-AF65-F5344CB8AC3E}">
        <p14:creationId xmlns:p14="http://schemas.microsoft.com/office/powerpoint/2010/main" val="1590863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C4138C-9312-4FF4-BE09-4C97998E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VLÁKEN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06C3BE-616E-4EE1-A687-647D9C67F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cs-CZ" dirty="0"/>
              <a:t>JEDNOVIDOVÉ OPTICKÉ VLÁKNO</a:t>
            </a:r>
          </a:p>
          <a:p>
            <a:r>
              <a:rPr lang="cs-CZ" dirty="0"/>
              <a:t>používán pro přenos dat na větší vzdálenosti</a:t>
            </a:r>
          </a:p>
          <a:p>
            <a:pPr marL="369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3C39154-805C-4CAD-BB0A-42F905995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282" y="2043793"/>
            <a:ext cx="3724275" cy="13716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1458548-BCF7-4B90-A936-800648837F52}"/>
              </a:ext>
            </a:extLst>
          </p:cNvPr>
          <p:cNvSpPr txBox="1"/>
          <p:nvPr/>
        </p:nvSpPr>
        <p:spPr>
          <a:xfrm>
            <a:off x="7657184" y="3461657"/>
            <a:ext cx="34964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300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Jednovidové</a:t>
            </a:r>
            <a:r>
              <a:rPr lang="cs-CZ" sz="23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optické vlákno</a:t>
            </a:r>
          </a:p>
        </p:txBody>
      </p:sp>
    </p:spTree>
    <p:extLst>
      <p:ext uri="{BB962C8B-B14F-4D97-AF65-F5344CB8AC3E}">
        <p14:creationId xmlns:p14="http://schemas.microsoft.com/office/powerpoint/2010/main" val="3822706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3E3393-CD70-483A-AD9B-D3847C55C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dirty="0"/>
              <a:t>VÝHODY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450960-293C-4990-B641-9D79B5730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0509" y="1871472"/>
            <a:ext cx="6342542" cy="3622671"/>
          </a:xfrm>
        </p:spPr>
        <p:txBody>
          <a:bodyPr anchor="t">
            <a:normAutofit/>
          </a:bodyPr>
          <a:lstStyle/>
          <a:p>
            <a:r>
              <a:rPr lang="cs-CZ" sz="2100" dirty="0"/>
              <a:t>Rychlý a bezproblémový internet </a:t>
            </a:r>
          </a:p>
          <a:p>
            <a:r>
              <a:rPr lang="cs-CZ" sz="2100" dirty="0"/>
              <a:t>Bezztrátovost dat</a:t>
            </a:r>
          </a:p>
          <a:p>
            <a:r>
              <a:rPr lang="cs-CZ" sz="2100" dirty="0"/>
              <a:t>Na počasí nezáleží</a:t>
            </a:r>
          </a:p>
          <a:p>
            <a:r>
              <a:rPr lang="cs-CZ" sz="2100" dirty="0"/>
              <a:t>Bezproblémový přenos dat na velké vzdálenosti</a:t>
            </a:r>
          </a:p>
          <a:p>
            <a:r>
              <a:rPr lang="cs-CZ" sz="2100" dirty="0"/>
              <a:t>Výbuch v rizikovém prostředí nehrozí (nejsou elektricky vodivé)</a:t>
            </a:r>
          </a:p>
          <a:p>
            <a:r>
              <a:rPr lang="cs-CZ" sz="2100" dirty="0"/>
              <a:t>Minimální potřeba údržby</a:t>
            </a:r>
          </a:p>
          <a:p>
            <a:endParaRPr lang="cs-CZ" sz="21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1659B0-EB00-43EB-871C-610AC1033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8" r="4871"/>
          <a:stretch/>
        </p:blipFill>
        <p:spPr>
          <a:xfrm>
            <a:off x="7256337" y="2186841"/>
            <a:ext cx="4011220" cy="2991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9748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805" y="4806044"/>
            <a:ext cx="10130569" cy="610924"/>
          </a:xfrm>
          <a:prstGeom prst="rect">
            <a:avLst/>
          </a:prstGeom>
        </p:spPr>
        <p:txBody>
          <a:bodyPr vert="horz" wrap="square" lIns="0" tIns="15355" rIns="0" bIns="0" rtlCol="0" anchor="ctr">
            <a:spAutoFit/>
          </a:bodyPr>
          <a:lstStyle/>
          <a:p>
            <a:pPr marL="15356">
              <a:lnSpc>
                <a:spcPct val="100000"/>
              </a:lnSpc>
              <a:spcBef>
                <a:spcPts val="121"/>
              </a:spcBef>
            </a:pPr>
            <a:r>
              <a:rPr sz="3869" spc="-12" dirty="0">
                <a:solidFill>
                  <a:schemeClr val="tx1"/>
                </a:solidFill>
              </a:rPr>
              <a:t>KLÁVESNICE,</a:t>
            </a:r>
            <a:r>
              <a:rPr sz="3869" spc="-54" dirty="0">
                <a:solidFill>
                  <a:schemeClr val="tx1"/>
                </a:solidFill>
              </a:rPr>
              <a:t> </a:t>
            </a:r>
            <a:r>
              <a:rPr sz="3869" spc="-12" dirty="0">
                <a:solidFill>
                  <a:schemeClr val="tx1"/>
                </a:solidFill>
              </a:rPr>
              <a:t>MYŠI,</a:t>
            </a:r>
            <a:r>
              <a:rPr sz="3869" spc="-121" dirty="0">
                <a:solidFill>
                  <a:schemeClr val="tx1"/>
                </a:solidFill>
              </a:rPr>
              <a:t> </a:t>
            </a:r>
            <a:r>
              <a:rPr sz="3869" spc="-91" dirty="0">
                <a:solidFill>
                  <a:schemeClr val="tx1"/>
                </a:solidFill>
              </a:rPr>
              <a:t>TRACKPADY,</a:t>
            </a:r>
            <a:r>
              <a:rPr sz="3869" spc="-127" dirty="0">
                <a:solidFill>
                  <a:schemeClr val="tx1"/>
                </a:solidFill>
              </a:rPr>
              <a:t> </a:t>
            </a:r>
            <a:r>
              <a:rPr sz="3869" spc="-54" dirty="0">
                <a:solidFill>
                  <a:schemeClr val="tx1"/>
                </a:solidFill>
              </a:rPr>
              <a:t>TABLETY</a:t>
            </a:r>
            <a:endParaRPr sz="3869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68854" y="6021867"/>
            <a:ext cx="2278706" cy="350340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2176" spc="-6" dirty="0">
                <a:solidFill>
                  <a:srgbClr val="FFFFFF"/>
                </a:solidFill>
                <a:latin typeface="Arial"/>
                <a:cs typeface="Arial"/>
              </a:rPr>
              <a:t>Matej</a:t>
            </a:r>
            <a:r>
              <a:rPr sz="2176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76" spc="-12" dirty="0">
                <a:solidFill>
                  <a:srgbClr val="FFFFFF"/>
                </a:solidFill>
                <a:latin typeface="Arial"/>
                <a:cs typeface="Arial"/>
              </a:rPr>
              <a:t>Bugaj</a:t>
            </a:r>
            <a:r>
              <a:rPr sz="2176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76" spc="-6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sz="2176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76" spc="-60" dirty="0">
                <a:solidFill>
                  <a:srgbClr val="FFFFFF"/>
                </a:solidFill>
                <a:latin typeface="Arial"/>
                <a:cs typeface="Arial"/>
              </a:rPr>
              <a:t>ITA</a:t>
            </a:r>
            <a:endParaRPr sz="2176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48F58B-C563-4D3B-8462-7DFDB6DD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Síťové karty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227AFF-5B3F-4929-B2BA-E4203661C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476" y="2249487"/>
            <a:ext cx="9905999" cy="3541714"/>
          </a:xfrm>
        </p:spPr>
        <p:txBody>
          <a:bodyPr/>
          <a:lstStyle/>
          <a:p>
            <a:r>
              <a:rPr lang="cs-CZ" dirty="0"/>
              <a:t>Parametry síťové karty - typ media (kroucená dvojlinka, optické vlákno)</a:t>
            </a:r>
            <a:br>
              <a:rPr lang="cs-CZ" dirty="0"/>
            </a:br>
            <a:r>
              <a:rPr lang="cs-CZ" dirty="0"/>
              <a:t>			    - typ sítě (Ethernet, Token Ring)</a:t>
            </a:r>
            <a:br>
              <a:rPr lang="cs-CZ" dirty="0"/>
            </a:br>
            <a:r>
              <a:rPr lang="cs-CZ" dirty="0"/>
              <a:t>			    - rychlost (1 </a:t>
            </a:r>
            <a:r>
              <a:rPr lang="cs-CZ" dirty="0" err="1"/>
              <a:t>Gbit</a:t>
            </a:r>
            <a:r>
              <a:rPr lang="cs-CZ" dirty="0"/>
              <a:t>/s, 10 </a:t>
            </a:r>
            <a:r>
              <a:rPr lang="cs-CZ" dirty="0" err="1"/>
              <a:t>Gbit</a:t>
            </a:r>
            <a:r>
              <a:rPr lang="cs-CZ" dirty="0"/>
              <a:t>/s)</a:t>
            </a:r>
          </a:p>
          <a:p>
            <a:r>
              <a:rPr lang="cs-CZ" dirty="0"/>
              <a:t>Výrobci - Cisco, </a:t>
            </a:r>
            <a:r>
              <a:rPr lang="cs-CZ" dirty="0" err="1"/>
              <a:t>Broadcom</a:t>
            </a:r>
            <a:r>
              <a:rPr lang="cs-CZ" dirty="0"/>
              <a:t>, Intel, AMD, atd.</a:t>
            </a:r>
          </a:p>
        </p:txBody>
      </p:sp>
    </p:spTree>
    <p:extLst>
      <p:ext uri="{BB962C8B-B14F-4D97-AF65-F5344CB8AC3E}">
        <p14:creationId xmlns:p14="http://schemas.microsoft.com/office/powerpoint/2010/main" val="4206186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0"/>
            <a:ext cx="12187393" cy="68549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312" y="97031"/>
            <a:ext cx="3299825" cy="692613"/>
          </a:xfrm>
          <a:prstGeom prst="rect">
            <a:avLst/>
          </a:prstGeom>
        </p:spPr>
        <p:txBody>
          <a:bodyPr vert="horz" wrap="square" lIns="0" tIns="15355" rIns="0" bIns="0" rtlCol="0" anchor="ctr">
            <a:spAutoFit/>
          </a:bodyPr>
          <a:lstStyle/>
          <a:p>
            <a:pPr marL="15356">
              <a:lnSpc>
                <a:spcPct val="100000"/>
              </a:lnSpc>
              <a:spcBef>
                <a:spcPts val="121"/>
              </a:spcBef>
            </a:pPr>
            <a:r>
              <a:rPr spc="-6" dirty="0"/>
              <a:t>Klávesnice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4595" y="1654413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595" y="2133648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4595" y="2611133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4595" y="3090352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6335" y="1452104"/>
            <a:ext cx="1828800" cy="1899284"/>
          </a:xfrm>
          <a:prstGeom prst="rect">
            <a:avLst/>
          </a:prstGeom>
        </p:spPr>
        <p:txBody>
          <a:bodyPr vert="horz" wrap="square" lIns="0" tIns="14587" rIns="0" bIns="0" rtlCol="0">
            <a:spAutoFit/>
          </a:bodyPr>
          <a:lstStyle/>
          <a:p>
            <a:pPr marL="15356" marR="6142">
              <a:lnSpc>
                <a:spcPct val="129700"/>
              </a:lnSpc>
              <a:spcBef>
                <a:spcPts val="115"/>
              </a:spcBef>
            </a:pP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Hall-effect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 Mechanické </a:t>
            </a:r>
            <a:r>
              <a:rPr sz="2418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18" spc="6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18" spc="6" dirty="0">
                <a:solidFill>
                  <a:srgbClr val="FFFFFF"/>
                </a:solidFill>
                <a:latin typeface="Arial"/>
                <a:cs typeface="Arial"/>
              </a:rPr>
              <a:t>á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18" spc="6" dirty="0">
                <a:solidFill>
                  <a:srgbClr val="FFFFFF"/>
                </a:solidFill>
                <a:latin typeface="Arial"/>
                <a:cs typeface="Arial"/>
              </a:rPr>
              <a:t>ov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é  Optické</a:t>
            </a:r>
            <a:endParaRPr sz="2418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8423" y="1362052"/>
            <a:ext cx="3408554" cy="255586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1061" y="4042847"/>
            <a:ext cx="3677546" cy="2225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0"/>
            <a:ext cx="12187393" cy="68549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312" y="97031"/>
            <a:ext cx="3299825" cy="692613"/>
          </a:xfrm>
          <a:prstGeom prst="rect">
            <a:avLst/>
          </a:prstGeom>
        </p:spPr>
        <p:txBody>
          <a:bodyPr vert="horz" wrap="square" lIns="0" tIns="15355" rIns="0" bIns="0" rtlCol="0" anchor="ctr">
            <a:spAutoFit/>
          </a:bodyPr>
          <a:lstStyle/>
          <a:p>
            <a:pPr marL="15356">
              <a:lnSpc>
                <a:spcPct val="100000"/>
              </a:lnSpc>
              <a:spcBef>
                <a:spcPts val="121"/>
              </a:spcBef>
            </a:pPr>
            <a:r>
              <a:rPr spc="-6" dirty="0"/>
              <a:t>Klávesnice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4595" y="1654413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595" y="2133648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4595" y="2611133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4595" y="3090352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6335" y="1452104"/>
            <a:ext cx="1245303" cy="1899284"/>
          </a:xfrm>
          <a:prstGeom prst="rect">
            <a:avLst/>
          </a:prstGeom>
        </p:spPr>
        <p:txBody>
          <a:bodyPr vert="horz" wrap="square" lIns="0" tIns="14587" rIns="0" bIns="0" rtlCol="0">
            <a:spAutoFit/>
          </a:bodyPr>
          <a:lstStyle/>
          <a:p>
            <a:pPr marL="15356" marR="6142">
              <a:lnSpc>
                <a:spcPct val="129700"/>
              </a:lnSpc>
              <a:spcBef>
                <a:spcPts val="115"/>
              </a:spcBef>
            </a:pP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Qwerty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 Dvorak </a:t>
            </a:r>
            <a:r>
              <a:rPr sz="2418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Azerty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 C</a:t>
            </a:r>
            <a:r>
              <a:rPr sz="2418" spc="6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18" spc="6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endParaRPr sz="2418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41921" y="4440225"/>
            <a:ext cx="4700860" cy="165401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41921" y="1678476"/>
            <a:ext cx="4641665" cy="154300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">
            <a:extLst>
              <a:ext uri="{FF2B5EF4-FFF2-40B4-BE49-F238E27FC236}">
                <a16:creationId xmlns:a16="http://schemas.microsoft.com/office/drawing/2014/main" id="{93D4479B-F0DD-417F-9FA8-D37B514EE6E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0"/>
            <a:ext cx="12187393" cy="685497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312" y="97031"/>
            <a:ext cx="5438031" cy="692613"/>
          </a:xfrm>
          <a:prstGeom prst="rect">
            <a:avLst/>
          </a:prstGeom>
        </p:spPr>
        <p:txBody>
          <a:bodyPr vert="horz" wrap="square" lIns="0" tIns="15355" rIns="0" bIns="0" rtlCol="0" anchor="ctr">
            <a:spAutoFit/>
          </a:bodyPr>
          <a:lstStyle/>
          <a:p>
            <a:pPr marL="15356">
              <a:lnSpc>
                <a:spcPct val="100000"/>
              </a:lnSpc>
              <a:spcBef>
                <a:spcPts val="121"/>
              </a:spcBef>
            </a:pPr>
            <a:r>
              <a:rPr spc="-6" dirty="0"/>
              <a:t>Engelbartova</a:t>
            </a:r>
            <a:r>
              <a:rPr spc="-103" dirty="0"/>
              <a:t> </a:t>
            </a:r>
            <a:r>
              <a:rPr dirty="0"/>
              <a:t>myš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4595" y="1654413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4595" y="2133648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595" y="2611133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6335" y="1452104"/>
            <a:ext cx="2564312" cy="1469680"/>
          </a:xfrm>
          <a:prstGeom prst="rect">
            <a:avLst/>
          </a:prstGeom>
        </p:spPr>
        <p:txBody>
          <a:bodyPr vert="horz" wrap="square" lIns="0" tIns="14587" rIns="0" bIns="0" rtlCol="0">
            <a:spAutoFit/>
          </a:bodyPr>
          <a:lstStyle/>
          <a:p>
            <a:pPr marL="15356" marR="6142">
              <a:lnSpc>
                <a:spcPct val="129600"/>
              </a:lnSpc>
              <a:spcBef>
                <a:spcPts val="115"/>
              </a:spcBef>
            </a:pP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Douglas</a:t>
            </a:r>
            <a:r>
              <a:rPr sz="2418" spc="-9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Engelbart </a:t>
            </a:r>
            <a:r>
              <a:rPr sz="2418" spc="-6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Stanford</a:t>
            </a:r>
            <a:endParaRPr sz="2418">
              <a:latin typeface="Arial"/>
              <a:cs typeface="Arial"/>
            </a:endParaRPr>
          </a:p>
          <a:p>
            <a:pPr marL="15356">
              <a:spcBef>
                <a:spcPts val="877"/>
              </a:spcBef>
            </a:pP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Kolečka</a:t>
            </a:r>
            <a:endParaRPr sz="2418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78539" y="2351400"/>
            <a:ext cx="6239079" cy="374283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00527AC3-C6E6-4760-A1D4-03C389294BC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0"/>
            <a:ext cx="12187393" cy="685497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312" y="97031"/>
            <a:ext cx="8105223" cy="692613"/>
          </a:xfrm>
          <a:prstGeom prst="rect">
            <a:avLst/>
          </a:prstGeom>
        </p:spPr>
        <p:txBody>
          <a:bodyPr vert="horz" wrap="square" lIns="0" tIns="15355" rIns="0" bIns="0" rtlCol="0" anchor="ctr">
            <a:spAutoFit/>
          </a:bodyPr>
          <a:lstStyle/>
          <a:p>
            <a:pPr marL="15356">
              <a:lnSpc>
                <a:spcPct val="100000"/>
              </a:lnSpc>
              <a:spcBef>
                <a:spcPts val="121"/>
              </a:spcBef>
              <a:tabLst>
                <a:tab pos="3808949" algn="l"/>
              </a:tabLst>
            </a:pPr>
            <a:r>
              <a:rPr spc="-6" dirty="0"/>
              <a:t>Mechanické	</a:t>
            </a:r>
            <a:r>
              <a:rPr dirty="0"/>
              <a:t>a</a:t>
            </a:r>
            <a:r>
              <a:rPr spc="-67" dirty="0"/>
              <a:t> </a:t>
            </a:r>
            <a:r>
              <a:rPr spc="-6" dirty="0"/>
              <a:t>optické</a:t>
            </a:r>
            <a:r>
              <a:rPr spc="-60" dirty="0"/>
              <a:t> </a:t>
            </a:r>
            <a:r>
              <a:rPr dirty="0"/>
              <a:t>myši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4595" y="1654413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6335" y="1560824"/>
            <a:ext cx="4019982" cy="38759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Kolečka</a:t>
            </a:r>
            <a:r>
              <a:rPr sz="2418" spc="-3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nahrazena</a:t>
            </a:r>
            <a:r>
              <a:rPr sz="2418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kuličkami</a:t>
            </a:r>
            <a:endParaRPr sz="2418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6418" y="2350956"/>
            <a:ext cx="4397918" cy="397571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861159" y="1705347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52453" y="1610023"/>
            <a:ext cx="3900212" cy="741339"/>
          </a:xfrm>
          <a:prstGeom prst="rect">
            <a:avLst/>
          </a:prstGeom>
        </p:spPr>
        <p:txBody>
          <a:bodyPr vert="horz" wrap="square" lIns="0" tIns="48369" rIns="0" bIns="0" rtlCol="0">
            <a:spAutoFit/>
          </a:bodyPr>
          <a:lstStyle/>
          <a:p>
            <a:pPr marL="15356" marR="6142">
              <a:lnSpc>
                <a:spcPts val="2696"/>
              </a:lnSpc>
              <a:spcBef>
                <a:spcPts val="381"/>
              </a:spcBef>
            </a:pP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Kuličky</a:t>
            </a:r>
            <a:r>
              <a:rPr sz="2418" spc="-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nahrazeny</a:t>
            </a:r>
            <a:r>
              <a:rPr sz="2418" spc="-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optickými </a:t>
            </a:r>
            <a:r>
              <a:rPr sz="2418" spc="-6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senzory</a:t>
            </a:r>
            <a:endParaRPr sz="2418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06648" y="2525067"/>
            <a:ext cx="5049069" cy="280048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925C0591-7799-4D91-9B5F-3359B8335A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0"/>
            <a:ext cx="12187393" cy="685497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312" y="97031"/>
            <a:ext cx="7028826" cy="692613"/>
          </a:xfrm>
          <a:prstGeom prst="rect">
            <a:avLst/>
          </a:prstGeom>
        </p:spPr>
        <p:txBody>
          <a:bodyPr vert="horz" wrap="square" lIns="0" tIns="15355" rIns="0" bIns="0" rtlCol="0" anchor="ctr">
            <a:spAutoFit/>
          </a:bodyPr>
          <a:lstStyle/>
          <a:p>
            <a:pPr marL="15356">
              <a:lnSpc>
                <a:spcPct val="100000"/>
              </a:lnSpc>
              <a:spcBef>
                <a:spcPts val="121"/>
              </a:spcBef>
            </a:pPr>
            <a:r>
              <a:rPr spc="-24" dirty="0"/>
              <a:t>Trackpady</a:t>
            </a:r>
            <a:r>
              <a:rPr spc="-48" dirty="0"/>
              <a:t> </a:t>
            </a:r>
            <a:r>
              <a:rPr dirty="0"/>
              <a:t>a</a:t>
            </a:r>
            <a:r>
              <a:rPr spc="-54" dirty="0"/>
              <a:t> </a:t>
            </a:r>
            <a:r>
              <a:rPr spc="-6" dirty="0"/>
              <a:t>touchpady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4595" y="1654413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4595" y="2133648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595" y="2611133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4595" y="3090352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6335" y="1452104"/>
            <a:ext cx="5079488" cy="1959812"/>
          </a:xfrm>
          <a:prstGeom prst="rect">
            <a:avLst/>
          </a:prstGeom>
        </p:spPr>
        <p:txBody>
          <a:bodyPr vert="horz" wrap="square" lIns="0" tIns="124377" rIns="0" bIns="0" rtlCol="0">
            <a:spAutoFit/>
          </a:bodyPr>
          <a:lstStyle/>
          <a:p>
            <a:pPr marL="15356">
              <a:spcBef>
                <a:spcPts val="979"/>
              </a:spcBef>
            </a:pP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Náhrada</a:t>
            </a:r>
            <a:r>
              <a:rPr sz="2418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2418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myš</a:t>
            </a:r>
            <a:endParaRPr sz="2418">
              <a:latin typeface="Arial"/>
              <a:cs typeface="Arial"/>
            </a:endParaRPr>
          </a:p>
          <a:p>
            <a:pPr marL="15356" marR="158930">
              <a:lnSpc>
                <a:spcPts val="3772"/>
              </a:lnSpc>
              <a:spcBef>
                <a:spcPts val="254"/>
              </a:spcBef>
            </a:pP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Zaznamenávají</a:t>
            </a:r>
            <a:r>
              <a:rPr sz="2418" spc="-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elektrickou</a:t>
            </a:r>
            <a:r>
              <a:rPr sz="2418" spc="-4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kapacitu </a:t>
            </a:r>
            <a:r>
              <a:rPr sz="2418" spc="-6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Senzory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2418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ose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x a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418">
              <a:latin typeface="Arial"/>
              <a:cs typeface="Arial"/>
            </a:endParaRPr>
          </a:p>
          <a:p>
            <a:pPr marL="15356">
              <a:spcBef>
                <a:spcPts val="591"/>
              </a:spcBef>
            </a:pP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“hotspoty” se specialní</a:t>
            </a:r>
            <a:r>
              <a:rPr sz="2418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funkcionalitou</a:t>
            </a:r>
            <a:endParaRPr sz="2418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4758" y="1828649"/>
            <a:ext cx="3742836" cy="323227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668A2F5D-9916-4283-9E9B-7C3633A06C5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0"/>
            <a:ext cx="12187393" cy="685497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312" y="97031"/>
            <a:ext cx="2171987" cy="692613"/>
          </a:xfrm>
          <a:prstGeom prst="rect">
            <a:avLst/>
          </a:prstGeom>
        </p:spPr>
        <p:txBody>
          <a:bodyPr vert="horz" wrap="square" lIns="0" tIns="15355" rIns="0" bIns="0" rtlCol="0" anchor="ctr">
            <a:spAutoFit/>
          </a:bodyPr>
          <a:lstStyle/>
          <a:p>
            <a:pPr marL="15356">
              <a:lnSpc>
                <a:spcPct val="100000"/>
              </a:lnSpc>
              <a:spcBef>
                <a:spcPts val="121"/>
              </a:spcBef>
            </a:pPr>
            <a:r>
              <a:rPr spc="-580" dirty="0"/>
              <a:t>T</a:t>
            </a:r>
            <a:r>
              <a:rPr spc="-6" dirty="0"/>
              <a:t>ablety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4595" y="1654413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4595" y="2133648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595" y="2611133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4595" y="3090352"/>
            <a:ext cx="141266" cy="18292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088" spc="206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088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6335" y="1452103"/>
            <a:ext cx="2168148" cy="1899284"/>
          </a:xfrm>
          <a:prstGeom prst="rect">
            <a:avLst/>
          </a:prstGeom>
        </p:spPr>
        <p:txBody>
          <a:bodyPr vert="horz" wrap="square" lIns="0" tIns="14587" rIns="0" bIns="0" rtlCol="0">
            <a:spAutoFit/>
          </a:bodyPr>
          <a:lstStyle/>
          <a:p>
            <a:pPr marL="15356" marR="1134008">
              <a:lnSpc>
                <a:spcPct val="129600"/>
              </a:lnSpc>
              <a:spcBef>
                <a:spcPts val="115"/>
              </a:spcBef>
            </a:pP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18" spc="6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18" spc="6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í  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Aktivní</a:t>
            </a:r>
            <a:endParaRPr sz="2418">
              <a:latin typeface="Arial"/>
              <a:cs typeface="Arial"/>
            </a:endParaRPr>
          </a:p>
          <a:p>
            <a:pPr marL="15356" marR="6142">
              <a:lnSpc>
                <a:spcPct val="129600"/>
              </a:lnSpc>
              <a:spcBef>
                <a:spcPts val="18"/>
              </a:spcBef>
            </a:pP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Optické</a:t>
            </a:r>
            <a:r>
              <a:rPr sz="2418" spc="-7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spc="-6" dirty="0">
                <a:solidFill>
                  <a:srgbClr val="FFFFFF"/>
                </a:solidFill>
                <a:latin typeface="Arial"/>
                <a:cs typeface="Arial"/>
              </a:rPr>
              <a:t>(Anoto) </a:t>
            </a:r>
            <a:r>
              <a:rPr sz="2418" spc="-6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8" dirty="0">
                <a:solidFill>
                  <a:srgbClr val="FFFFFF"/>
                </a:solidFill>
                <a:latin typeface="Arial"/>
                <a:cs typeface="Arial"/>
              </a:rPr>
              <a:t>Akustické</a:t>
            </a:r>
            <a:endParaRPr sz="2418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7809" y="1583580"/>
            <a:ext cx="4865820" cy="311780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ktronický protoboard">
            <a:extLst>
              <a:ext uri="{FF2B5EF4-FFF2-40B4-BE49-F238E27FC236}">
                <a16:creationId xmlns:a16="http://schemas.microsoft.com/office/drawing/2014/main" id="{012C158C-1074-F75F-70B0-46E70D3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329EE8A-C39C-4AD1-B90F-B7AFA75CC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cs-CZ" sz="4000" dirty="0"/>
              <a:t>Polohovací zařízení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986D20-96F8-4A1E-A96C-D3AC01A05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cs-CZ" sz="1600" dirty="0"/>
              <a:t>Matouš Demko </a:t>
            </a:r>
          </a:p>
          <a:p>
            <a:r>
              <a:rPr lang="cs-CZ" sz="1600" dirty="0"/>
              <a:t>2ITa</a:t>
            </a:r>
          </a:p>
        </p:txBody>
      </p:sp>
    </p:spTree>
    <p:extLst>
      <p:ext uri="{BB962C8B-B14F-4D97-AF65-F5344CB8AC3E}">
        <p14:creationId xmlns:p14="http://schemas.microsoft.com/office/powerpoint/2010/main" val="268903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up na klávesnici">
            <a:extLst>
              <a:ext uri="{FF2B5EF4-FFF2-40B4-BE49-F238E27FC236}">
                <a16:creationId xmlns:a16="http://schemas.microsoft.com/office/drawing/2014/main" id="{CBA90FB6-0967-5FE4-9E5C-99A9D7D90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312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D682C1-CC97-41F4-B033-38ECF71C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 dirty="0">
                <a:solidFill>
                  <a:srgbClr val="FFFFFF"/>
                </a:solidFill>
              </a:rPr>
              <a:t>Polohovací zařízení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1ED2DD-B441-44FA-A256-2778564BA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Vstupní periferie</a:t>
            </a:r>
          </a:p>
          <a:p>
            <a:r>
              <a:rPr lang="cs-CZ" sz="2000" dirty="0">
                <a:solidFill>
                  <a:srgbClr val="FFFFFF"/>
                </a:solidFill>
              </a:rPr>
              <a:t>Usnadňují ovládání programů, součástí OS</a:t>
            </a:r>
          </a:p>
          <a:p>
            <a:r>
              <a:rPr lang="cs-CZ" sz="2000" dirty="0">
                <a:solidFill>
                  <a:srgbClr val="FFFFFF"/>
                </a:solidFill>
              </a:rPr>
              <a:t>Potvrzení akce</a:t>
            </a:r>
          </a:p>
          <a:p>
            <a:r>
              <a:rPr lang="cs-CZ" sz="2000" dirty="0">
                <a:solidFill>
                  <a:srgbClr val="FFFFFF"/>
                </a:solidFill>
              </a:rPr>
              <a:t>Pohyb po obrazovce</a:t>
            </a:r>
          </a:p>
        </p:txBody>
      </p:sp>
    </p:spTree>
    <p:extLst>
      <p:ext uri="{BB962C8B-B14F-4D97-AF65-F5344CB8AC3E}">
        <p14:creationId xmlns:p14="http://schemas.microsoft.com/office/powerpoint/2010/main" val="304972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06C19-8888-4B13-8465-6ECDEE304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Typy polohovacích zařízení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774BD8-00B1-49EC-8DC9-049251CB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 dirty="0"/>
              <a:t>Myš, </a:t>
            </a:r>
            <a:r>
              <a:rPr lang="cs-CZ" sz="2400" dirty="0" err="1"/>
              <a:t>Trackball</a:t>
            </a:r>
            <a:endParaRPr lang="cs-CZ" sz="2400" dirty="0"/>
          </a:p>
          <a:p>
            <a:r>
              <a:rPr lang="cs-CZ" sz="2400" dirty="0"/>
              <a:t>Touchpad, Trackpoint</a:t>
            </a:r>
          </a:p>
          <a:p>
            <a:r>
              <a:rPr lang="cs-CZ" sz="2400" dirty="0" err="1"/>
              <a:t>SpacePilot</a:t>
            </a:r>
            <a:r>
              <a:rPr lang="cs-CZ" sz="2400" dirty="0"/>
              <a:t>, </a:t>
            </a:r>
            <a:r>
              <a:rPr lang="cs-CZ" sz="2400" dirty="0" err="1"/>
              <a:t>SpaceExplorer</a:t>
            </a:r>
            <a:r>
              <a:rPr lang="cs-CZ" sz="2400" dirty="0"/>
              <a:t>, </a:t>
            </a:r>
            <a:r>
              <a:rPr lang="cs-CZ" sz="2400" dirty="0" err="1"/>
              <a:t>SpaceNavigator</a:t>
            </a:r>
            <a:r>
              <a:rPr lang="cs-CZ" sz="2400" dirty="0"/>
              <a:t>, </a:t>
            </a:r>
            <a:r>
              <a:rPr lang="cs-CZ" sz="2400" dirty="0" err="1"/>
              <a:t>SpaceTraveler</a:t>
            </a:r>
            <a:endParaRPr lang="cs-CZ" sz="2400" dirty="0"/>
          </a:p>
          <a:p>
            <a:r>
              <a:rPr lang="cs-CZ" sz="2400" dirty="0"/>
              <a:t>Tablet</a:t>
            </a:r>
          </a:p>
          <a:p>
            <a:r>
              <a:rPr lang="cs-CZ" sz="2400" dirty="0"/>
              <a:t>Joystick, </a:t>
            </a:r>
            <a:r>
              <a:rPr lang="cs-CZ" sz="2400" dirty="0" err="1"/>
              <a:t>gamepad</a:t>
            </a:r>
            <a:r>
              <a:rPr lang="cs-CZ" sz="2400" dirty="0"/>
              <a:t>, volant</a:t>
            </a:r>
          </a:p>
          <a:p>
            <a:r>
              <a:rPr lang="cs-CZ" sz="2400" dirty="0" err="1"/>
              <a:t>Touchscreen</a:t>
            </a:r>
            <a:endParaRPr lang="cs-CZ" sz="2400" dirty="0"/>
          </a:p>
          <a:p>
            <a:r>
              <a:rPr lang="cs-CZ" sz="2400" dirty="0"/>
              <a:t>Rukavice pro VR</a:t>
            </a:r>
          </a:p>
        </p:txBody>
      </p:sp>
    </p:spTree>
    <p:extLst>
      <p:ext uri="{BB962C8B-B14F-4D97-AF65-F5344CB8AC3E}">
        <p14:creationId xmlns:p14="http://schemas.microsoft.com/office/powerpoint/2010/main" val="313988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214AC6-DE3B-45AB-8F3F-D5D0F2A2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264" y="932688"/>
            <a:ext cx="4892040" cy="1773936"/>
          </a:xfrm>
        </p:spPr>
        <p:txBody>
          <a:bodyPr anchor="b">
            <a:normAutofit/>
          </a:bodyPr>
          <a:lstStyle/>
          <a:p>
            <a:r>
              <a:rPr lang="cs-CZ" sz="4000" dirty="0"/>
              <a:t>Herní periferie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15DA3F9-9A79-4FD1-B358-FBF5B5992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18" y="1222341"/>
            <a:ext cx="5025525" cy="442246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8E8827-5DE5-4D57-AC23-94CDFA596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4264" y="2898648"/>
            <a:ext cx="4892040" cy="3209544"/>
          </a:xfrm>
        </p:spPr>
        <p:txBody>
          <a:bodyPr anchor="t">
            <a:normAutofit/>
          </a:bodyPr>
          <a:lstStyle/>
          <a:p>
            <a:r>
              <a:rPr lang="cs-CZ" sz="2000" dirty="0"/>
              <a:t>Jiný hráčský zážitek</a:t>
            </a:r>
          </a:p>
          <a:p>
            <a:r>
              <a:rPr lang="cs-CZ" sz="2000" dirty="0"/>
              <a:t>Více tlačítek</a:t>
            </a:r>
          </a:p>
          <a:p>
            <a:r>
              <a:rPr lang="cs-CZ" sz="2000" dirty="0"/>
              <a:t>Plynulejší pohyby</a:t>
            </a:r>
          </a:p>
          <a:p>
            <a:r>
              <a:rPr lang="cs-CZ" sz="2000" dirty="0"/>
              <a:t>Citlivější</a:t>
            </a:r>
          </a:p>
          <a:p>
            <a:r>
              <a:rPr lang="cs-CZ" sz="2000" dirty="0"/>
              <a:t>Zpětná vazba</a:t>
            </a:r>
          </a:p>
        </p:txBody>
      </p:sp>
    </p:spTree>
    <p:extLst>
      <p:ext uri="{BB962C8B-B14F-4D97-AF65-F5344CB8AC3E}">
        <p14:creationId xmlns:p14="http://schemas.microsoft.com/office/powerpoint/2010/main" val="153331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C746256-6702-491C-A4AE-9DD24E7AD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880" y="652581"/>
            <a:ext cx="4448240" cy="5552838"/>
          </a:xfrm>
        </p:spPr>
      </p:pic>
    </p:spTree>
    <p:extLst>
      <p:ext uri="{BB962C8B-B14F-4D97-AF65-F5344CB8AC3E}">
        <p14:creationId xmlns:p14="http://schemas.microsoft.com/office/powerpoint/2010/main" val="1284701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915A0-092A-4198-8739-ADD33530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anchor="b">
            <a:normAutofit/>
          </a:bodyPr>
          <a:lstStyle/>
          <a:p>
            <a:r>
              <a:rPr lang="cs-CZ" sz="4000" dirty="0"/>
              <a:t>Trackpoint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1CC117-5A21-438E-AF68-21BF6475E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5" r="22043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09BB2C-92A5-49E6-8ED1-710FA5962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2" y="2894529"/>
            <a:ext cx="4887685" cy="3210179"/>
          </a:xfrm>
        </p:spPr>
        <p:txBody>
          <a:bodyPr anchor="t">
            <a:normAutofit/>
          </a:bodyPr>
          <a:lstStyle/>
          <a:p>
            <a:r>
              <a:rPr lang="cs-CZ" sz="2000" dirty="0"/>
              <a:t>Joystick v klávesnici</a:t>
            </a:r>
          </a:p>
          <a:p>
            <a:r>
              <a:rPr lang="cs-CZ" sz="2000" dirty="0"/>
              <a:t>Nemá tlačítka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8717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2CA06-C13E-491C-B93E-D5C4C16A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264" y="932688"/>
            <a:ext cx="4892040" cy="1773936"/>
          </a:xfrm>
        </p:spPr>
        <p:txBody>
          <a:bodyPr anchor="b">
            <a:normAutofit/>
          </a:bodyPr>
          <a:lstStyle/>
          <a:p>
            <a:r>
              <a:rPr lang="cs-CZ" sz="4000" dirty="0"/>
              <a:t>Tablet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205DB06-5F7E-4796-8AAD-C09D1792C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18" y="2390775"/>
            <a:ext cx="5025525" cy="208559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479B64-1D8B-426E-B913-BA76B038E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4264" y="2898648"/>
            <a:ext cx="4892040" cy="3209544"/>
          </a:xfrm>
        </p:spPr>
        <p:txBody>
          <a:bodyPr anchor="t">
            <a:normAutofit/>
          </a:bodyPr>
          <a:lstStyle/>
          <a:p>
            <a:r>
              <a:rPr lang="cs-CZ" sz="2000" dirty="0"/>
              <a:t>Pevná podložka s aktivní plochou</a:t>
            </a:r>
          </a:p>
          <a:p>
            <a:r>
              <a:rPr lang="cs-CZ" sz="2000" dirty="0"/>
              <a:t>Snímá tlak</a:t>
            </a:r>
          </a:p>
          <a:p>
            <a:r>
              <a:rPr lang="cs-CZ" sz="2000" dirty="0"/>
              <a:t>Pero, Prst, Myš</a:t>
            </a:r>
          </a:p>
          <a:p>
            <a:endParaRPr lang="cs-CZ" sz="2000" dirty="0"/>
          </a:p>
          <a:p>
            <a:r>
              <a:rPr lang="cs-CZ" sz="2000" dirty="0"/>
              <a:t>Rozměr (I)</a:t>
            </a:r>
          </a:p>
          <a:p>
            <a:r>
              <a:rPr lang="cs-CZ" sz="2000" dirty="0"/>
              <a:t>Rozlišení (LPI)</a:t>
            </a:r>
          </a:p>
          <a:p>
            <a:r>
              <a:rPr lang="cs-CZ" sz="2000" dirty="0"/>
              <a:t>Citlivost přítlaku pera (1024)</a:t>
            </a:r>
          </a:p>
          <a:p>
            <a:r>
              <a:rPr lang="cs-CZ" sz="2000" dirty="0"/>
              <a:t>Rozhraní, počet tlačítek</a:t>
            </a:r>
          </a:p>
        </p:txBody>
      </p:sp>
    </p:spTree>
    <p:extLst>
      <p:ext uri="{BB962C8B-B14F-4D97-AF65-F5344CB8AC3E}">
        <p14:creationId xmlns:p14="http://schemas.microsoft.com/office/powerpoint/2010/main" val="5546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AE14FD-1351-4626-AEDF-D09596B0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232" y="365760"/>
            <a:ext cx="4928616" cy="2057400"/>
          </a:xfrm>
        </p:spPr>
        <p:txBody>
          <a:bodyPr anchor="b">
            <a:normAutofit/>
          </a:bodyPr>
          <a:lstStyle/>
          <a:p>
            <a:r>
              <a:rPr lang="cs-CZ" sz="4000" dirty="0"/>
              <a:t>3D polohovací zařízení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2E41BD-72C8-4ABA-8092-A4B99C398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927" y="346634"/>
            <a:ext cx="1805162" cy="29352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017BE29-847E-4DBD-B27F-8F00AFA75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" y="3668333"/>
            <a:ext cx="4855464" cy="280403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F1F510-1556-45EB-A01B-6AC3211F7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232" y="2624328"/>
            <a:ext cx="4928616" cy="3538728"/>
          </a:xfrm>
        </p:spPr>
        <p:txBody>
          <a:bodyPr anchor="t">
            <a:normAutofit/>
          </a:bodyPr>
          <a:lstStyle/>
          <a:p>
            <a:r>
              <a:rPr lang="cs-CZ" sz="2000" dirty="0"/>
              <a:t>3D modelování</a:t>
            </a:r>
          </a:p>
          <a:p>
            <a:r>
              <a:rPr lang="cs-CZ" sz="2000" dirty="0"/>
              <a:t>Kombinace s klasickou myší</a:t>
            </a:r>
          </a:p>
          <a:p>
            <a:r>
              <a:rPr lang="cs-CZ" sz="2000" dirty="0"/>
              <a:t>USB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2048C72-794F-4480-991F-95CD27B0DB71}"/>
              </a:ext>
            </a:extLst>
          </p:cNvPr>
          <p:cNvSpPr txBox="1"/>
          <p:nvPr/>
        </p:nvSpPr>
        <p:spPr>
          <a:xfrm>
            <a:off x="2163031" y="6470035"/>
            <a:ext cx="151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SpaceExplorer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CBBFE1C-8403-4D59-8983-77AD4463452F}"/>
              </a:ext>
            </a:extLst>
          </p:cNvPr>
          <p:cNvSpPr txBox="1"/>
          <p:nvPr/>
        </p:nvSpPr>
        <p:spPr>
          <a:xfrm>
            <a:off x="2251878" y="32803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SpacePilot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577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6EDA4C-7366-413F-8185-6808E0442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264" y="932688"/>
            <a:ext cx="4892040" cy="1773936"/>
          </a:xfrm>
        </p:spPr>
        <p:txBody>
          <a:bodyPr anchor="b">
            <a:normAutofit/>
          </a:bodyPr>
          <a:lstStyle/>
          <a:p>
            <a:r>
              <a:rPr lang="cs-CZ" sz="4000" dirty="0"/>
              <a:t>VR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71C9B49-3710-4FA3-A866-6D8E7574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18" y="1806559"/>
            <a:ext cx="5025525" cy="325402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2B8C16-8F62-4404-8089-F37D5AC05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4264" y="2898648"/>
            <a:ext cx="4892040" cy="3209544"/>
          </a:xfrm>
        </p:spPr>
        <p:txBody>
          <a:bodyPr anchor="t">
            <a:normAutofit/>
          </a:bodyPr>
          <a:lstStyle/>
          <a:p>
            <a:r>
              <a:rPr lang="cs-CZ" sz="2000" dirty="0"/>
              <a:t>Snímání</a:t>
            </a:r>
          </a:p>
          <a:p>
            <a:pPr lvl="1"/>
            <a:r>
              <a:rPr lang="cs-CZ" sz="2000" dirty="0"/>
              <a:t>Pohyb</a:t>
            </a:r>
          </a:p>
          <a:p>
            <a:pPr lvl="1"/>
            <a:r>
              <a:rPr lang="cs-CZ" sz="2000" dirty="0"/>
              <a:t>Tlak</a:t>
            </a:r>
          </a:p>
          <a:p>
            <a:pPr lvl="1"/>
            <a:r>
              <a:rPr lang="cs-CZ" sz="2000" dirty="0"/>
              <a:t>Impulzů</a:t>
            </a:r>
          </a:p>
        </p:txBody>
      </p:sp>
    </p:spTree>
    <p:extLst>
      <p:ext uri="{BB962C8B-B14F-4D97-AF65-F5344CB8AC3E}">
        <p14:creationId xmlns:p14="http://schemas.microsoft.com/office/powerpoint/2010/main" val="311748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0D819-453B-4C0C-B0AF-6D5CA9219A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Herní zařízení</a:t>
            </a:r>
            <a:br>
              <a:rPr lang="cs-CZ" b="1" dirty="0"/>
            </a:b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základní parametry polohovacích zařízení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60A242-E14F-4BA4-9CD8-5D8F1D6AFC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Filip Cacák</a:t>
            </a:r>
          </a:p>
          <a:p>
            <a:r>
              <a:rPr lang="cs-CZ" dirty="0"/>
              <a:t>2ITa</a:t>
            </a:r>
          </a:p>
        </p:txBody>
      </p:sp>
    </p:spTree>
    <p:extLst>
      <p:ext uri="{BB962C8B-B14F-4D97-AF65-F5344CB8AC3E}">
        <p14:creationId xmlns:p14="http://schemas.microsoft.com/office/powerpoint/2010/main" val="1926845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B3004-E4D8-4F00-867A-B591ABC3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74709"/>
            <a:ext cx="9905998" cy="1277923"/>
          </a:xfrm>
        </p:spPr>
        <p:txBody>
          <a:bodyPr/>
          <a:lstStyle/>
          <a:p>
            <a:r>
              <a:rPr lang="cs-CZ" b="1" dirty="0"/>
              <a:t>Herní zařízení – obecně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BAFC30-B7C3-4E23-9B29-9BE1ADE5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96580"/>
            <a:ext cx="9905998" cy="3926048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/>
              <a:t>Hraní videoher</a:t>
            </a:r>
          </a:p>
          <a:p>
            <a:r>
              <a:rPr lang="cs-CZ" b="1" dirty="0"/>
              <a:t>Nintendo, </a:t>
            </a:r>
            <a:r>
              <a:rPr lang="cs-CZ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Microsoft, Sony</a:t>
            </a:r>
          </a:p>
          <a:p>
            <a:r>
              <a:rPr lang="cs-CZ" b="1" dirty="0"/>
              <a:t>1. herní konzole – </a:t>
            </a:r>
            <a:r>
              <a:rPr lang="cs-CZ" b="1" dirty="0" err="1"/>
              <a:t>Magnavox</a:t>
            </a:r>
            <a:r>
              <a:rPr lang="cs-CZ" b="1" dirty="0"/>
              <a:t> </a:t>
            </a:r>
            <a:r>
              <a:rPr lang="cs-CZ" b="1" dirty="0" err="1"/>
              <a:t>Oddysey</a:t>
            </a:r>
            <a:br>
              <a:rPr lang="cs-CZ" sz="2000" dirty="0"/>
            </a:br>
            <a:endParaRPr lang="cs-CZ" sz="2000" dirty="0"/>
          </a:p>
          <a:p>
            <a:r>
              <a:rPr lang="cs-CZ" sz="2000" b="1" dirty="0"/>
              <a:t>Stolní</a:t>
            </a:r>
            <a:br>
              <a:rPr lang="cs-CZ" sz="2000" dirty="0"/>
            </a:br>
            <a:r>
              <a:rPr lang="cs-CZ" sz="2000" dirty="0"/>
              <a:t>- PS5</a:t>
            </a:r>
            <a:br>
              <a:rPr lang="cs-CZ" sz="2000" dirty="0"/>
            </a:br>
            <a:endParaRPr lang="cs-CZ" sz="2000" dirty="0"/>
          </a:p>
          <a:p>
            <a:r>
              <a:rPr lang="cs-CZ" sz="2000" b="1" dirty="0"/>
              <a:t>Kapesní</a:t>
            </a:r>
            <a:br>
              <a:rPr lang="cs-CZ" sz="2000" b="1" dirty="0"/>
            </a:br>
            <a:r>
              <a:rPr lang="cs-CZ" sz="2000" dirty="0"/>
              <a:t>-</a:t>
            </a:r>
            <a:r>
              <a:rPr lang="cs-CZ" sz="2000" b="1" dirty="0"/>
              <a:t> </a:t>
            </a:r>
            <a:r>
              <a:rPr lang="cs-CZ" sz="2000" dirty="0"/>
              <a:t>Nintendo</a:t>
            </a:r>
            <a:br>
              <a:rPr lang="cs-CZ" sz="2000" b="1" dirty="0"/>
            </a:br>
            <a:endParaRPr lang="cs-CZ" sz="2000" b="1" dirty="0"/>
          </a:p>
          <a:p>
            <a:r>
              <a:rPr lang="cs-CZ" sz="2000" b="1" dirty="0"/>
              <a:t>Hybridní</a:t>
            </a:r>
            <a:br>
              <a:rPr lang="cs-CZ" sz="2000" b="1" dirty="0"/>
            </a:br>
            <a:r>
              <a:rPr lang="cs-CZ" sz="2000" dirty="0"/>
              <a:t>- Nintendo Switch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BB30EF-B849-43E5-A31A-A151984A8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04" y="1545913"/>
            <a:ext cx="3234614" cy="18194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90BBE4-6C44-435B-85E6-D66893767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22" y="3312369"/>
            <a:ext cx="3999437" cy="199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75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B3004-E4D8-4F00-867A-B591ABC3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74709"/>
            <a:ext cx="9905998" cy="1277923"/>
          </a:xfrm>
        </p:spPr>
        <p:txBody>
          <a:bodyPr/>
          <a:lstStyle/>
          <a:p>
            <a:r>
              <a:rPr lang="cs-CZ" b="1" dirty="0"/>
              <a:t>Stolní zařízení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BAFC30-B7C3-4E23-9B29-9BE1ADE5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96580"/>
            <a:ext cx="9905998" cy="3926048"/>
          </a:xfrm>
        </p:spPr>
        <p:txBody>
          <a:bodyPr>
            <a:normAutofit/>
          </a:bodyPr>
          <a:lstStyle/>
          <a:p>
            <a:r>
              <a:rPr lang="cs-CZ" b="1" dirty="0"/>
              <a:t>Monitor, televize</a:t>
            </a:r>
          </a:p>
          <a:p>
            <a:endParaRPr lang="cs-CZ" sz="2000" b="1" dirty="0"/>
          </a:p>
          <a:p>
            <a:r>
              <a:rPr lang="cs-CZ" b="1" dirty="0" err="1"/>
              <a:t>Gamepad</a:t>
            </a:r>
            <a:endParaRPr lang="cs-CZ" b="1" dirty="0"/>
          </a:p>
          <a:p>
            <a:endParaRPr lang="cs-CZ" sz="2000" dirty="0"/>
          </a:p>
          <a:p>
            <a:r>
              <a:rPr lang="cs-CZ" b="1" dirty="0"/>
              <a:t>Mechaniky nebo sloty pro paměťová média</a:t>
            </a:r>
          </a:p>
          <a:p>
            <a:endParaRPr lang="cs-CZ" sz="2000" b="1" dirty="0"/>
          </a:p>
          <a:p>
            <a:r>
              <a:rPr lang="cs-CZ" sz="2000" b="1" dirty="0"/>
              <a:t>PS5, XBOX </a:t>
            </a:r>
            <a:r>
              <a:rPr lang="cs-CZ" sz="2000" b="1" dirty="0" err="1"/>
              <a:t>Series</a:t>
            </a:r>
            <a:r>
              <a:rPr lang="cs-CZ" sz="2000" b="1" dirty="0"/>
              <a:t> X</a:t>
            </a:r>
            <a:endParaRPr lang="cs-CZ" sz="2000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50D828D-1690-460F-8ED2-8366AD954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47" y="1652632"/>
            <a:ext cx="3100049" cy="392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740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B3004-E4D8-4F00-867A-B591ABC3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74709"/>
            <a:ext cx="9905998" cy="1277923"/>
          </a:xfrm>
        </p:spPr>
        <p:txBody>
          <a:bodyPr/>
          <a:lstStyle/>
          <a:p>
            <a:r>
              <a:rPr lang="cs-CZ" b="1" dirty="0"/>
              <a:t>Kapesní zařízení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BAFC30-B7C3-4E23-9B29-9BE1ADE5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44653"/>
            <a:ext cx="9905998" cy="3926048"/>
          </a:xfrm>
        </p:spPr>
        <p:txBody>
          <a:bodyPr>
            <a:normAutofit/>
          </a:bodyPr>
          <a:lstStyle/>
          <a:p>
            <a:r>
              <a:rPr lang="cs-CZ" b="1" dirty="0"/>
              <a:t>LCD</a:t>
            </a:r>
          </a:p>
          <a:p>
            <a:endParaRPr lang="cs-CZ" sz="2000" b="1" dirty="0"/>
          </a:p>
          <a:p>
            <a:r>
              <a:rPr lang="cs-CZ" b="1" dirty="0"/>
              <a:t>Jeden celek - displej, ovládací prvky, zdroj </a:t>
            </a:r>
          </a:p>
          <a:p>
            <a:endParaRPr lang="cs-CZ" sz="2000" dirty="0"/>
          </a:p>
          <a:p>
            <a:r>
              <a:rPr lang="cs-CZ" b="1" dirty="0"/>
              <a:t>Paměťové cartridge, nebo hry napevno </a:t>
            </a:r>
          </a:p>
          <a:p>
            <a:endParaRPr lang="cs-CZ" sz="2000" b="1" dirty="0"/>
          </a:p>
          <a:p>
            <a:r>
              <a:rPr lang="cs-CZ" sz="2000" b="1" dirty="0"/>
              <a:t>PSP, Nintendo Switch, </a:t>
            </a:r>
            <a:r>
              <a:rPr lang="cs-CZ" sz="2000" b="1" dirty="0" err="1"/>
              <a:t>Millennium</a:t>
            </a:r>
            <a:r>
              <a:rPr lang="cs-CZ" sz="2000" b="1" dirty="0"/>
              <a:t> </a:t>
            </a:r>
            <a:r>
              <a:rPr lang="cs-CZ" sz="2000" b="1" dirty="0" err="1"/>
              <a:t>Arcade</a:t>
            </a:r>
            <a:r>
              <a:rPr lang="cs-CZ" sz="2000" b="1" dirty="0"/>
              <a:t> 202</a:t>
            </a:r>
            <a:endParaRPr lang="cs-CZ" dirty="0"/>
          </a:p>
        </p:txBody>
      </p:sp>
      <p:pic>
        <p:nvPicPr>
          <p:cNvPr id="5" name="Obrázek 4" descr="Obsah obrázku text, pouzdro&#10;&#10;Popis byl vytvořen automaticky">
            <a:extLst>
              <a:ext uri="{FF2B5EF4-FFF2-40B4-BE49-F238E27FC236}">
                <a16:creationId xmlns:a16="http://schemas.microsoft.com/office/drawing/2014/main" id="{BD83B105-A1E2-469A-B701-486A391BC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2" y="2358905"/>
            <a:ext cx="4167382" cy="23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76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B3004-E4D8-4F00-867A-B591ABC3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74709"/>
            <a:ext cx="9905998" cy="1277923"/>
          </a:xfrm>
        </p:spPr>
        <p:txBody>
          <a:bodyPr/>
          <a:lstStyle/>
          <a:p>
            <a:r>
              <a:rPr lang="cs-CZ" b="1" dirty="0"/>
              <a:t>Hybridní zařízení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BAFC30-B7C3-4E23-9B29-9BE1ADE5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81088"/>
            <a:ext cx="9905998" cy="3926048"/>
          </a:xfrm>
        </p:spPr>
        <p:txBody>
          <a:bodyPr>
            <a:normAutofit/>
          </a:bodyPr>
          <a:lstStyle/>
          <a:p>
            <a:r>
              <a:rPr lang="cs-CZ" b="1" dirty="0"/>
              <a:t>Novější konzole</a:t>
            </a:r>
          </a:p>
          <a:p>
            <a:endParaRPr lang="cs-CZ" b="1" dirty="0"/>
          </a:p>
          <a:p>
            <a:r>
              <a:rPr lang="cs-CZ" b="1" dirty="0"/>
              <a:t>Stolní/kapesní</a:t>
            </a:r>
          </a:p>
          <a:p>
            <a:endParaRPr lang="cs-CZ" b="1" dirty="0"/>
          </a:p>
          <a:p>
            <a:r>
              <a:rPr lang="cs-CZ" b="1" dirty="0"/>
              <a:t>Nintendo switch</a:t>
            </a:r>
          </a:p>
          <a:p>
            <a:endParaRPr lang="cs-CZ" b="1" dirty="0"/>
          </a:p>
          <a:p>
            <a:endParaRPr lang="cs-CZ" sz="2000" b="1" dirty="0"/>
          </a:p>
        </p:txBody>
      </p:sp>
      <p:pic>
        <p:nvPicPr>
          <p:cNvPr id="6" name="Obrázek 5" descr="Obsah obrázku text, interiér, elektronika, černá&#10;&#10;Popis byl vytvořen automaticky">
            <a:extLst>
              <a:ext uri="{FF2B5EF4-FFF2-40B4-BE49-F238E27FC236}">
                <a16:creationId xmlns:a16="http://schemas.microsoft.com/office/drawing/2014/main" id="{53855314-D413-46BF-90C1-74B20C9D9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31" y="2305022"/>
            <a:ext cx="5747853" cy="269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363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B3004-E4D8-4F00-867A-B591ABC3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74709"/>
            <a:ext cx="9905998" cy="1277923"/>
          </a:xfrm>
        </p:spPr>
        <p:txBody>
          <a:bodyPr/>
          <a:lstStyle/>
          <a:p>
            <a:r>
              <a:rPr lang="cs-CZ" b="1" dirty="0"/>
              <a:t>Polohovací zařízení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BAFC30-B7C3-4E23-9B29-9BE1ADE5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81088"/>
            <a:ext cx="9905998" cy="3926048"/>
          </a:xfrm>
        </p:spPr>
        <p:txBody>
          <a:bodyPr>
            <a:normAutofit/>
          </a:bodyPr>
          <a:lstStyle/>
          <a:p>
            <a:r>
              <a:rPr lang="cs-CZ" b="1" dirty="0"/>
              <a:t>Myš, </a:t>
            </a:r>
            <a:r>
              <a:rPr lang="cs-CZ" b="1" dirty="0" err="1"/>
              <a:t>trackball</a:t>
            </a:r>
            <a:r>
              <a:rPr lang="cs-CZ" b="1" dirty="0"/>
              <a:t>, touchpad, tablet</a:t>
            </a:r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Ovládání kurzoru na obrazovce</a:t>
            </a:r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DPI – </a:t>
            </a:r>
            <a:r>
              <a:rPr lang="cs-CZ" b="1" dirty="0" err="1"/>
              <a:t>Dots</a:t>
            </a:r>
            <a:r>
              <a:rPr lang="cs-CZ" b="1" dirty="0"/>
              <a:t> per </a:t>
            </a:r>
            <a:r>
              <a:rPr lang="cs-CZ" b="1" dirty="0" err="1"/>
              <a:t>inch</a:t>
            </a:r>
            <a:endParaRPr lang="cs-CZ" b="1" dirty="0"/>
          </a:p>
          <a:p>
            <a:endParaRPr lang="cs-CZ" sz="2000" b="1" dirty="0"/>
          </a:p>
        </p:txBody>
      </p:sp>
      <p:pic>
        <p:nvPicPr>
          <p:cNvPr id="5" name="Obrázek 4" descr="Obsah obrázku interiér, myš, pouzdro&#10;&#10;Popis byl vytvořen automaticky">
            <a:extLst>
              <a:ext uri="{FF2B5EF4-FFF2-40B4-BE49-F238E27FC236}">
                <a16:creationId xmlns:a16="http://schemas.microsoft.com/office/drawing/2014/main" id="{54761C45-8AAA-4DA7-80C9-6256BE1A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0047"/>
            <a:ext cx="5714286" cy="27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4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3B2F85-F5B4-41F9-8080-71159A1A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Wifi karty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4BC78D-1E4E-4FFF-9D3D-7E19ED398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Bezdrátová síťová karta</a:t>
            </a:r>
          </a:p>
          <a:p>
            <a:r>
              <a:rPr lang="cs-CZ" dirty="0"/>
              <a:t>Integrované nebo externí</a:t>
            </a:r>
          </a:p>
          <a:p>
            <a:r>
              <a:rPr lang="cs-CZ" dirty="0"/>
              <a:t>Přenos dat pomocí mikrovln</a:t>
            </a:r>
          </a:p>
          <a:p>
            <a:r>
              <a:rPr lang="cs-CZ" dirty="0"/>
              <a:t>Využívají se převážně na frekvencích 2.4 </a:t>
            </a:r>
            <a:r>
              <a:rPr lang="cs-CZ" dirty="0" err="1"/>
              <a:t>Ghz</a:t>
            </a:r>
            <a:r>
              <a:rPr lang="cs-CZ" dirty="0"/>
              <a:t> a 5 </a:t>
            </a:r>
            <a:r>
              <a:rPr lang="cs-CZ" dirty="0" err="1"/>
              <a:t>Ghz</a:t>
            </a:r>
            <a:endParaRPr lang="cs-CZ" dirty="0"/>
          </a:p>
          <a:p>
            <a:r>
              <a:rPr lang="cs-CZ" dirty="0"/>
              <a:t>Hlavní součástky – komunikační procesor, paměť ROM, anténa</a:t>
            </a:r>
          </a:p>
          <a:p>
            <a:r>
              <a:rPr lang="cs-CZ" dirty="0"/>
              <a:t>Výrobci – Cisco, </a:t>
            </a:r>
            <a:r>
              <a:rPr lang="cs-CZ" dirty="0" err="1"/>
              <a:t>Broadcom</a:t>
            </a:r>
            <a:r>
              <a:rPr lang="cs-CZ" dirty="0"/>
              <a:t>, Intel, atd.</a:t>
            </a:r>
          </a:p>
        </p:txBody>
      </p:sp>
    </p:spTree>
    <p:extLst>
      <p:ext uri="{BB962C8B-B14F-4D97-AF65-F5344CB8AC3E}">
        <p14:creationId xmlns:p14="http://schemas.microsoft.com/office/powerpoint/2010/main" val="717372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6D85E-8B57-4EF6-B917-02EB7CCA73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Polohovací zařízení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E3E73EB-8BCB-4AAC-B382-B062F0A805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Tomáš Dokoupil 2ITA</a:t>
            </a:r>
          </a:p>
        </p:txBody>
      </p:sp>
    </p:spTree>
    <p:extLst>
      <p:ext uri="{BB962C8B-B14F-4D97-AF65-F5344CB8AC3E}">
        <p14:creationId xmlns:p14="http://schemas.microsoft.com/office/powerpoint/2010/main" val="17947894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062F8A-FCA2-41D7-9BDD-4BD2D8703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Polohovací zařízení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715D0B-5406-4AB7-B7FC-A8456AF69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187" y="2192674"/>
            <a:ext cx="8596668" cy="3880773"/>
          </a:xfrm>
        </p:spPr>
        <p:txBody>
          <a:bodyPr/>
          <a:lstStyle/>
          <a:p>
            <a:r>
              <a:rPr lang="cs-CZ" dirty="0"/>
              <a:t>Periferie ulehčující práci na PC</a:t>
            </a:r>
          </a:p>
          <a:p>
            <a:r>
              <a:rPr lang="cs-CZ" dirty="0"/>
              <a:t>Pohyb kurzoru</a:t>
            </a:r>
          </a:p>
          <a:p>
            <a:r>
              <a:rPr lang="cs-CZ" dirty="0"/>
              <a:t>Typy : myš, </a:t>
            </a:r>
            <a:r>
              <a:rPr lang="cs-CZ" dirty="0" err="1"/>
              <a:t>trackball</a:t>
            </a:r>
            <a:r>
              <a:rPr lang="cs-CZ" dirty="0"/>
              <a:t>, touchpad, tablet, joystick, dotykové displeje atd.</a:t>
            </a:r>
          </a:p>
          <a:p>
            <a:endParaRPr lang="cs-CZ" dirty="0"/>
          </a:p>
          <a:p>
            <a:r>
              <a:rPr lang="cs-CZ" dirty="0"/>
              <a:t>Informace o pohybu vykonaném těmito periferiemi se pomocí řadičů převádí do formy, které rozumní počítač a hýbe s kurzorem</a:t>
            </a:r>
          </a:p>
        </p:txBody>
      </p:sp>
      <p:pic>
        <p:nvPicPr>
          <p:cNvPr id="1028" name="Picture 4" descr="Tipy na nejlepší myši k počítači (2021) – Techmaster">
            <a:extLst>
              <a:ext uri="{FF2B5EF4-FFF2-40B4-BE49-F238E27FC236}">
                <a16:creationId xmlns:a16="http://schemas.microsoft.com/office/drawing/2014/main" id="{C881BC97-3590-4181-94DE-D3E2DFCB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4" y="4629020"/>
            <a:ext cx="3205634" cy="180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ensington Orbit™ - bezdrátový trackball | ACTIVA">
            <a:extLst>
              <a:ext uri="{FF2B5EF4-FFF2-40B4-BE49-F238E27FC236}">
                <a16:creationId xmlns:a16="http://schemas.microsoft.com/office/drawing/2014/main" id="{32A2E973-A03A-40B1-9750-2D07A407E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84" y="4516015"/>
            <a:ext cx="2211355" cy="221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afické tablety Wacom | Alza.cz">
            <a:extLst>
              <a:ext uri="{FF2B5EF4-FFF2-40B4-BE49-F238E27FC236}">
                <a16:creationId xmlns:a16="http://schemas.microsoft.com/office/drawing/2014/main" id="{E7F10BDE-9A7F-4B06-8E18-09FA80A29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12" y="4516015"/>
            <a:ext cx="18097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Xbox Series Bezdrátový ovladač, Carbon Black">
            <a:extLst>
              <a:ext uri="{FF2B5EF4-FFF2-40B4-BE49-F238E27FC236}">
                <a16:creationId xmlns:a16="http://schemas.microsoft.com/office/drawing/2014/main" id="{C7D30F19-53D1-4D14-896D-98549746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5622"/>
            <a:ext cx="3049706" cy="212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108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D6B9B3-4A87-41F3-99E3-EAA95BBE1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Kulička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1BCB7B-FD19-43F9-BE24-8BF7B92D5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Kulička roztáčí kotouček a ten přerušuje </a:t>
            </a:r>
            <a:r>
              <a:rPr lang="cs-CZ" dirty="0" err="1"/>
              <a:t>infraLED</a:t>
            </a:r>
            <a:r>
              <a:rPr lang="cs-CZ" dirty="0"/>
              <a:t> paprsek </a:t>
            </a:r>
          </a:p>
          <a:p>
            <a:r>
              <a:rPr lang="cs-CZ" dirty="0"/>
              <a:t>Tyto impulsy se převádí na elektrické </a:t>
            </a:r>
          </a:p>
          <a:p>
            <a:r>
              <a:rPr lang="cs-CZ" dirty="0"/>
              <a:t>TrackBall a myš </a:t>
            </a:r>
          </a:p>
        </p:txBody>
      </p:sp>
      <p:pic>
        <p:nvPicPr>
          <p:cNvPr id="1026" name="Picture 2" descr="Vývoj počítačových myší a jejich technologie - Myší technologie | Svět  hardware">
            <a:extLst>
              <a:ext uri="{FF2B5EF4-FFF2-40B4-BE49-F238E27FC236}">
                <a16:creationId xmlns:a16="http://schemas.microsoft.com/office/drawing/2014/main" id="{11D055AD-2D13-4A7E-BE47-A2689B602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3257550"/>
            <a:ext cx="42862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k funguje počítačová myš (a letmý pohled do historie) - Cnews.cz">
            <a:extLst>
              <a:ext uri="{FF2B5EF4-FFF2-40B4-BE49-F238E27FC236}">
                <a16:creationId xmlns:a16="http://schemas.microsoft.com/office/drawing/2014/main" id="{82660D9D-86FD-42B8-B3B0-D3CCA0524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409" y="3257549"/>
            <a:ext cx="4800601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vyhovuje Vám k ovládání PC klasická myš? Zkuste trackball! |  Automatizace.HW.cz">
            <a:extLst>
              <a:ext uri="{FF2B5EF4-FFF2-40B4-BE49-F238E27FC236}">
                <a16:creationId xmlns:a16="http://schemas.microsoft.com/office/drawing/2014/main" id="{5618A928-49CA-445E-A0D0-B22EFD9B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99" y="0"/>
            <a:ext cx="4800601" cy="33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817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3C32A-8FCF-40C5-A71A-19F3EB07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Optika a laser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A7E544-8D46-4CBD-9A84-F65D0B04B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Opticky snímač snímá povrch </a:t>
            </a:r>
          </a:p>
          <a:p>
            <a:r>
              <a:rPr lang="cs-CZ" dirty="0"/>
              <a:t>Optika – přisvětlovaní červenou LED diodou</a:t>
            </a:r>
          </a:p>
          <a:p>
            <a:r>
              <a:rPr lang="cs-CZ" dirty="0"/>
              <a:t>Laser – použití laserové diody </a:t>
            </a:r>
          </a:p>
          <a:p>
            <a:r>
              <a:rPr lang="cs-CZ" dirty="0"/>
              <a:t>DPI – počet bodů na palec u snímaní povrchu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DAFCA4-1DA1-4A04-87DA-D831ED435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773" y="3787191"/>
            <a:ext cx="10035227" cy="30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96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45F56-149F-4431-8959-06359B1A2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Touchpad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E06BD2-5D79-4AB6-ABE7-B2FF75973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9919"/>
            <a:ext cx="8596668" cy="3880773"/>
          </a:xfrm>
        </p:spPr>
        <p:txBody>
          <a:bodyPr/>
          <a:lstStyle/>
          <a:p>
            <a:r>
              <a:rPr lang="cs-CZ" dirty="0"/>
              <a:t>Série vodičů oddělených izolantem</a:t>
            </a:r>
          </a:p>
          <a:p>
            <a:r>
              <a:rPr lang="cs-CZ" dirty="0"/>
              <a:t>Plocha po zatlačení přeruší napětí a tím se vyhodnocuje pohyb</a:t>
            </a:r>
          </a:p>
        </p:txBody>
      </p:sp>
      <p:pic>
        <p:nvPicPr>
          <p:cNvPr id="2050" name="Picture 2" descr="How to Use the New Multi-Touch Gestures On Windows 10">
            <a:extLst>
              <a:ext uri="{FF2B5EF4-FFF2-40B4-BE49-F238E27FC236}">
                <a16:creationId xmlns:a16="http://schemas.microsoft.com/office/drawing/2014/main" id="{93A5A2E2-ED0B-4DA6-80CC-25744B1D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48075"/>
            <a:ext cx="57150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3749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8E2D54-271B-4CC0-8FF6-30187ADB9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Touchscreen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7527D9-3494-4C29-AC11-B9C4DC201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dotykov</a:t>
            </a:r>
            <a:r>
              <a:rPr lang="cs-CZ" dirty="0"/>
              <a:t>á</a:t>
            </a:r>
            <a:r>
              <a:rPr lang="it-IT" dirty="0"/>
              <a:t> vrstva, řadič a ovladač.</a:t>
            </a:r>
            <a:endParaRPr lang="cs-CZ" dirty="0"/>
          </a:p>
          <a:p>
            <a:r>
              <a:rPr lang="cs-CZ" dirty="0"/>
              <a:t>Dotykem na první vrstvě vznikne elektricky signál </a:t>
            </a:r>
          </a:p>
          <a:p>
            <a:r>
              <a:rPr lang="cs-CZ" dirty="0"/>
              <a:t>Ovladač je program komunikující se systémem přes řadič </a:t>
            </a:r>
            <a:r>
              <a:rPr lang="en-US" dirty="0"/>
              <a:t>(</a:t>
            </a:r>
            <a:r>
              <a:rPr lang="cs-CZ" dirty="0"/>
              <a:t>převod pohybu</a:t>
            </a:r>
            <a:r>
              <a:rPr lang="en-US" dirty="0"/>
              <a:t>)</a:t>
            </a:r>
            <a:endParaRPr lang="cs-CZ" dirty="0"/>
          </a:p>
          <a:p>
            <a:r>
              <a:rPr lang="cs-CZ" dirty="0"/>
              <a:t>Řadič předává data počítači </a:t>
            </a:r>
          </a:p>
        </p:txBody>
      </p:sp>
      <p:pic>
        <p:nvPicPr>
          <p:cNvPr id="3074" name="Picture 2" descr="448,354 Touchscreen Stock Photos, Pictures &amp; Royalty-Free Images - iStock">
            <a:extLst>
              <a:ext uri="{FF2B5EF4-FFF2-40B4-BE49-F238E27FC236}">
                <a16:creationId xmlns:a16="http://schemas.microsoft.com/office/drawing/2014/main" id="{29B3A91A-B42C-489D-9902-AC5A32987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612" y="3452269"/>
            <a:ext cx="5144040" cy="340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rowVi 15.6 Inch 1920x1080 HD IPS Portable Monitor with Touchscreen">
            <a:extLst>
              <a:ext uri="{FF2B5EF4-FFF2-40B4-BE49-F238E27FC236}">
                <a16:creationId xmlns:a16="http://schemas.microsoft.com/office/drawing/2014/main" id="{346F8858-7F9B-4E03-BACA-C05764881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988" y="-149347"/>
            <a:ext cx="3529427" cy="360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726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A25E1-47B7-4FB2-8EAB-4134E249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Joystick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6028B5-770F-44E8-81FA-3249101E6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effectLst/>
                <a:latin typeface="Arial" panose="020B0604020202020204" pitchFamily="34" charset="0"/>
              </a:rPr>
              <a:t> </a:t>
            </a:r>
            <a:r>
              <a:rPr lang="cs-CZ" b="0" i="0" dirty="0">
                <a:effectLst/>
              </a:rPr>
              <a:t>Páka upevněná kolmo do vodorovné podložky.</a:t>
            </a:r>
          </a:p>
          <a:p>
            <a:endParaRPr lang="cs-CZ" b="0" i="0" dirty="0">
              <a:effectLst/>
            </a:endParaRPr>
          </a:p>
          <a:p>
            <a:r>
              <a:rPr lang="cs-CZ" b="0" i="0" dirty="0">
                <a:effectLst/>
              </a:rPr>
              <a:t>Digitální – indikuje sepnutí v jednom ze čtyř nebo osmi směrů ( určují směr )</a:t>
            </a:r>
          </a:p>
          <a:p>
            <a:r>
              <a:rPr lang="cs-CZ" dirty="0"/>
              <a:t>A</a:t>
            </a:r>
            <a:r>
              <a:rPr lang="cs-CZ" b="0" i="0" dirty="0">
                <a:effectLst/>
              </a:rPr>
              <a:t>nalogové – indikuje směr a velikost výchylky páky</a:t>
            </a:r>
          </a:p>
          <a:p>
            <a:endParaRPr lang="cs-CZ" dirty="0"/>
          </a:p>
        </p:txBody>
      </p:sp>
      <p:pic>
        <p:nvPicPr>
          <p:cNvPr id="1026" name="Picture 2" descr="Joystick Logitech Extreme 3D Pro | F-mobil.cz">
            <a:extLst>
              <a:ext uri="{FF2B5EF4-FFF2-40B4-BE49-F238E27FC236}">
                <a16:creationId xmlns:a16="http://schemas.microsoft.com/office/drawing/2014/main" id="{ABB9C120-E797-4995-9D6C-6621B6471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2388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B132FD-A5CE-4AF2-9F18-0644A9BE0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Konektory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1E9E94-C359-48C7-9757-E4E80F2C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cs typeface="Arial" panose="020B0604020202020204" pitchFamily="34" charset="0"/>
              </a:rPr>
              <a:t>USB </a:t>
            </a:r>
          </a:p>
          <a:p>
            <a:r>
              <a:rPr lang="cs-CZ" dirty="0">
                <a:solidFill>
                  <a:schemeClr val="tx1"/>
                </a:solidFill>
                <a:cs typeface="Arial" panose="020B0604020202020204" pitchFamily="34" charset="0"/>
              </a:rPr>
              <a:t>Bezdrátové připojení (</a:t>
            </a:r>
            <a:r>
              <a:rPr lang="cs-CZ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Bluetooth</a:t>
            </a:r>
            <a:r>
              <a:rPr lang="cs-CZ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r>
              <a:rPr lang="cs-CZ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PS/2</a:t>
            </a:r>
            <a:endParaRPr lang="cs-CZ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 descr="Herní myši - kabel">
            <a:extLst>
              <a:ext uri="{FF2B5EF4-FFF2-40B4-BE49-F238E27FC236}">
                <a16:creationId xmlns:a16="http://schemas.microsoft.com/office/drawing/2014/main" id="{55BE02E2-D23C-4097-91C7-1F38F1620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5" y="394134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pojovací kabel USB A 3.0 (M) - USB A 3.0 (M), 1m | GM electronic, spol.  s.r.o.">
            <a:extLst>
              <a:ext uri="{FF2B5EF4-FFF2-40B4-BE49-F238E27FC236}">
                <a16:creationId xmlns:a16="http://schemas.microsoft.com/office/drawing/2014/main" id="{4F76276A-35FC-4A88-BCF3-A9C62690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11" y="177022"/>
            <a:ext cx="3506755" cy="35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luetooth adaptéry | Alza.cz">
            <a:extLst>
              <a:ext uri="{FF2B5EF4-FFF2-40B4-BE49-F238E27FC236}">
                <a16:creationId xmlns:a16="http://schemas.microsoft.com/office/drawing/2014/main" id="{F8C9E370-4D94-4A9C-888D-8C4438589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63" y="3333236"/>
            <a:ext cx="2919174" cy="291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524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F0C12-74D3-4D19-9C24-D55324DF7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728" y="146538"/>
            <a:ext cx="8676222" cy="4375637"/>
          </a:xfrm>
        </p:spPr>
        <p:txBody>
          <a:bodyPr/>
          <a:lstStyle/>
          <a:p>
            <a:pPr algn="ctr"/>
            <a:r>
              <a:rPr lang="cs-CZ" dirty="0"/>
              <a:t>Barevné modely</a:t>
            </a:r>
            <a:br>
              <a:rPr lang="cs-CZ" dirty="0"/>
            </a:br>
            <a:r>
              <a:rPr lang="cs-CZ" dirty="0"/>
              <a:t>A</a:t>
            </a:r>
            <a:br>
              <a:rPr lang="cs-CZ" dirty="0"/>
            </a:br>
            <a:r>
              <a:rPr lang="cs-CZ" dirty="0"/>
              <a:t>DISPLEJE LCD A OLED	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5D7957-9BC8-4CDF-AECB-3A1F0E231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2273" y="6016868"/>
            <a:ext cx="8676222" cy="463062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Matěj Hodek 2.ITA</a:t>
            </a:r>
          </a:p>
        </p:txBody>
      </p:sp>
    </p:spTree>
    <p:extLst>
      <p:ext uri="{BB962C8B-B14F-4D97-AF65-F5344CB8AC3E}">
        <p14:creationId xmlns:p14="http://schemas.microsoft.com/office/powerpoint/2010/main" val="6368548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2D9480-FF9E-4FF2-B0E3-AA473583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7315"/>
          </a:xfrm>
        </p:spPr>
        <p:txBody>
          <a:bodyPr/>
          <a:lstStyle/>
          <a:p>
            <a:r>
              <a:rPr lang="cs-CZ" dirty="0"/>
              <a:t>Barevné modely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8BDDF2-BEBF-4309-9996-2E6BE5DC4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556239"/>
            <a:ext cx="9905998" cy="4234962"/>
          </a:xfrm>
        </p:spPr>
        <p:txBody>
          <a:bodyPr/>
          <a:lstStyle/>
          <a:p>
            <a:r>
              <a:rPr lang="cs-CZ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Popisují barvy na základě podílu jednotlivých složek</a:t>
            </a:r>
          </a:p>
          <a:p>
            <a:r>
              <a:rPr lang="cs-CZ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míchání barev</a:t>
            </a:r>
          </a:p>
          <a:p>
            <a:pPr lvl="1"/>
            <a:r>
              <a:rPr lang="cs-CZ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RGB (digitální fotografie) a CMYK (tisk)</a:t>
            </a:r>
          </a:p>
          <a:p>
            <a:r>
              <a:rPr lang="cs-CZ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Pracující s jasem</a:t>
            </a:r>
          </a:p>
          <a:p>
            <a:pPr lvl="1"/>
            <a:r>
              <a:rPr lang="cs-CZ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HSV a </a:t>
            </a:r>
            <a:r>
              <a:rPr lang="cs-CZ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</a:t>
            </a:r>
            <a:endParaRPr lang="cs-CZ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270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DE70138-BF2F-4A09-94DF-589E00928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10" y="1481795"/>
            <a:ext cx="3867490" cy="3894410"/>
          </a:xfrm>
        </p:spPr>
      </p:pic>
      <p:pic>
        <p:nvPicPr>
          <p:cNvPr id="7" name="Obrázek 6" descr="Obsah obrázku text, elektronika&#10;&#10;Popis byl vytvořen automaticky">
            <a:extLst>
              <a:ext uri="{FF2B5EF4-FFF2-40B4-BE49-F238E27FC236}">
                <a16:creationId xmlns:a16="http://schemas.microsoft.com/office/drawing/2014/main" id="{4C8B970D-999A-48B3-A8E3-CABB3B231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27462"/>
            <a:ext cx="5390531" cy="28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096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12E33-5979-4374-9EDC-2198F54BE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44415"/>
          </a:xfrm>
        </p:spPr>
        <p:txBody>
          <a:bodyPr/>
          <a:lstStyle/>
          <a:p>
            <a:r>
              <a:rPr lang="cs-CZ" dirty="0"/>
              <a:t>RGB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AF220C-4E63-4976-88D7-A821A5608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49265"/>
            <a:ext cx="9905998" cy="1263163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Red</a:t>
            </a:r>
            <a:r>
              <a:rPr lang="cs-CZ" dirty="0"/>
              <a:t>, Green, Blue</a:t>
            </a:r>
          </a:p>
          <a:p>
            <a:r>
              <a:rPr lang="cs-CZ" dirty="0"/>
              <a:t>Aditivní míchání barev</a:t>
            </a:r>
          </a:p>
          <a:p>
            <a:r>
              <a:rPr lang="cs-CZ" dirty="0"/>
              <a:t>Ostatní barvy dány sytostí těchto barev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BD7637-A82C-47A2-84DB-524F27145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661" y="404446"/>
            <a:ext cx="2642321" cy="251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D22C3B0B-2359-4537-AD6A-6B00CA1D88FF}"/>
              </a:ext>
            </a:extLst>
          </p:cNvPr>
          <p:cNvSpPr txBox="1">
            <a:spLocks/>
          </p:cNvSpPr>
          <p:nvPr/>
        </p:nvSpPr>
        <p:spPr>
          <a:xfrm>
            <a:off x="1141413" y="3170361"/>
            <a:ext cx="9905998" cy="744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CMYK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3A8635E2-703C-4ACE-987A-B1A20FE203D3}"/>
              </a:ext>
            </a:extLst>
          </p:cNvPr>
          <p:cNvSpPr txBox="1">
            <a:spLocks/>
          </p:cNvSpPr>
          <p:nvPr/>
        </p:nvSpPr>
        <p:spPr>
          <a:xfrm>
            <a:off x="1141413" y="3914776"/>
            <a:ext cx="9905998" cy="1263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Cyan, Magenta, </a:t>
            </a:r>
            <a:r>
              <a:rPr lang="cs-CZ" dirty="0" err="1"/>
              <a:t>Yellow</a:t>
            </a:r>
            <a:r>
              <a:rPr lang="cs-CZ" dirty="0"/>
              <a:t>, </a:t>
            </a:r>
            <a:r>
              <a:rPr lang="cs-CZ" dirty="0" err="1"/>
              <a:t>Key</a:t>
            </a:r>
            <a:r>
              <a:rPr lang="cs-CZ" dirty="0"/>
              <a:t> </a:t>
            </a:r>
            <a:r>
              <a:rPr lang="cs-CZ" dirty="0" err="1"/>
              <a:t>black</a:t>
            </a:r>
            <a:endParaRPr lang="cs-CZ" dirty="0"/>
          </a:p>
          <a:p>
            <a:r>
              <a:rPr lang="cs-CZ" dirty="0"/>
              <a:t>Subtraktivní míchání barev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9255E50-F3AC-4705-A36D-821C744AE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90" y="3305909"/>
            <a:ext cx="2637692" cy="26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7854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441CC-01A7-4F9E-87AD-34D44E6A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85092"/>
          </a:xfrm>
        </p:spPr>
        <p:txBody>
          <a:bodyPr/>
          <a:lstStyle/>
          <a:p>
            <a:r>
              <a:rPr lang="cs-CZ" dirty="0"/>
              <a:t>Displeje LCD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BF947A-64C1-4282-B404-BB1DF7F6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00226"/>
            <a:ext cx="9905998" cy="3009166"/>
          </a:xfrm>
        </p:spPr>
        <p:txBody>
          <a:bodyPr/>
          <a:lstStyle/>
          <a:p>
            <a:r>
              <a:rPr lang="cs-CZ" dirty="0"/>
              <a:t>Displej z tekutých krystalů</a:t>
            </a:r>
          </a:p>
          <a:p>
            <a:r>
              <a:rPr lang="cs-CZ" dirty="0"/>
              <a:t>Pixel rozdělený do 3 </a:t>
            </a:r>
            <a:r>
              <a:rPr lang="cs-CZ" dirty="0" err="1"/>
              <a:t>subpixelů</a:t>
            </a:r>
            <a:r>
              <a:rPr lang="cs-CZ" dirty="0"/>
              <a:t> (RGB)</a:t>
            </a:r>
          </a:p>
          <a:p>
            <a:r>
              <a:rPr lang="cs-CZ" dirty="0"/>
              <a:t>Svítivost každého </a:t>
            </a:r>
            <a:r>
              <a:rPr lang="cs-CZ" dirty="0" err="1"/>
              <a:t>subpixelu</a:t>
            </a:r>
            <a:r>
              <a:rPr lang="cs-CZ" dirty="0"/>
              <a:t> udává tranzistor</a:t>
            </a:r>
          </a:p>
          <a:p>
            <a:r>
              <a:rPr lang="cs-CZ" dirty="0"/>
              <a:t>Miliony barev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C431DD3-A2CF-4561-8C5F-282AB62E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995" y="1620715"/>
            <a:ext cx="3289992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9443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F522B4-2FBA-4A1A-BC6A-87758ADFA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7315"/>
          </a:xfrm>
        </p:spPr>
        <p:txBody>
          <a:bodyPr/>
          <a:lstStyle/>
          <a:p>
            <a:r>
              <a:rPr lang="cs-CZ" dirty="0"/>
              <a:t>Displeje OLED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73EF16-DA1D-4E26-B8BA-9700AC628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11215"/>
            <a:ext cx="9905998" cy="3979985"/>
          </a:xfrm>
        </p:spPr>
        <p:txBody>
          <a:bodyPr/>
          <a:lstStyle/>
          <a:p>
            <a:r>
              <a:rPr lang="cs-CZ" dirty="0"/>
              <a:t>Materiál  využitý v jednotlivých </a:t>
            </a:r>
            <a:r>
              <a:rPr lang="cs-CZ" dirty="0" err="1"/>
              <a:t>subpixelech</a:t>
            </a:r>
            <a:r>
              <a:rPr lang="cs-CZ" dirty="0"/>
              <a:t> je organický</a:t>
            </a:r>
          </a:p>
          <a:p>
            <a:r>
              <a:rPr lang="cs-CZ" dirty="0"/>
              <a:t>OLED displeje nesvítí při černé (šetření energie)</a:t>
            </a:r>
          </a:p>
          <a:p>
            <a:r>
              <a:rPr lang="cs-CZ" dirty="0"/>
              <a:t>Skoro dokonalé pozorovací úhly</a:t>
            </a:r>
          </a:p>
        </p:txBody>
      </p:sp>
      <p:pic>
        <p:nvPicPr>
          <p:cNvPr id="1026" name="Picture 2" descr="Přehled typů displejů OLED a jejich nové variaty | Automatizace.HW.cz">
            <a:extLst>
              <a:ext uri="{FF2B5EF4-FFF2-40B4-BE49-F238E27FC236}">
                <a16:creationId xmlns:a16="http://schemas.microsoft.com/office/drawing/2014/main" id="{01B5C8B5-8867-40C9-B29F-FF0870819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977" y="3943350"/>
            <a:ext cx="43053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670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E90DCE-8B80-4D9C-B00C-579B251D4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962246"/>
            <a:ext cx="6437700" cy="2611967"/>
          </a:xfrm>
        </p:spPr>
        <p:txBody>
          <a:bodyPr anchor="b">
            <a:normAutofit/>
          </a:bodyPr>
          <a:lstStyle/>
          <a:p>
            <a:pPr algn="l"/>
            <a:r>
              <a:rPr lang="cs-CZ" sz="5400"/>
              <a:t>Funkce zobrazovacích zařízení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DCC73E-6C67-4229-BDDB-551272E01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719618"/>
            <a:ext cx="4167376" cy="1155525"/>
          </a:xfrm>
        </p:spPr>
        <p:txBody>
          <a:bodyPr anchor="t">
            <a:normAutofit/>
          </a:bodyPr>
          <a:lstStyle/>
          <a:p>
            <a:pPr algn="l"/>
            <a:r>
              <a:rPr lang="cs-CZ" sz="2000"/>
              <a:t>Patrik Flégl 2ITA</a:t>
            </a:r>
          </a:p>
        </p:txBody>
      </p:sp>
    </p:spTree>
    <p:extLst>
      <p:ext uri="{BB962C8B-B14F-4D97-AF65-F5344CB8AC3E}">
        <p14:creationId xmlns:p14="http://schemas.microsoft.com/office/powerpoint/2010/main" val="12767431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53A621-5B5B-4C15-94E5-C404B2715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Co to je zobrazovací zařízení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1AF532-7789-4861-B996-0C637D946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FFFFFF"/>
                </a:solidFill>
              </a:rPr>
              <a:t>Jakýkoli zařízení co zvládne vyobrazit požadovaný obsah</a:t>
            </a:r>
          </a:p>
          <a:p>
            <a:pPr lvl="1"/>
            <a:r>
              <a:rPr lang="cs-CZ" sz="2000">
                <a:solidFill>
                  <a:srgbClr val="FFFFFF"/>
                </a:solidFill>
              </a:rPr>
              <a:t>Displej</a:t>
            </a:r>
          </a:p>
          <a:p>
            <a:pPr lvl="1"/>
            <a:r>
              <a:rPr lang="cs-CZ" sz="2000">
                <a:solidFill>
                  <a:srgbClr val="FFFFFF"/>
                </a:solidFill>
              </a:rPr>
              <a:t>Dataprojektor</a:t>
            </a:r>
          </a:p>
          <a:p>
            <a:pPr lvl="1"/>
            <a:r>
              <a:rPr lang="cs-CZ" sz="2000">
                <a:solidFill>
                  <a:srgbClr val="FFFFFF"/>
                </a:solidFill>
              </a:rPr>
              <a:t>Hologram</a:t>
            </a:r>
          </a:p>
          <a:p>
            <a:pPr lvl="1"/>
            <a:endParaRPr lang="cs-CZ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937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revná světla rozostřená ve vzorku křivky">
            <a:extLst>
              <a:ext uri="{FF2B5EF4-FFF2-40B4-BE49-F238E27FC236}">
                <a16:creationId xmlns:a16="http://schemas.microsoft.com/office/drawing/2014/main" id="{49E35FC4-546B-DBF6-31F8-1F50C0076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89" b="-2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2257FFA-C873-40FD-9DBA-93C9549D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cs-CZ" dirty="0"/>
              <a:t>CRT (</a:t>
            </a:r>
            <a:r>
              <a:rPr lang="cs-CZ" dirty="0" err="1"/>
              <a:t>Carthode</a:t>
            </a:r>
            <a:r>
              <a:rPr lang="cs-CZ" dirty="0"/>
              <a:t> </a:t>
            </a:r>
            <a:r>
              <a:rPr lang="cs-CZ" dirty="0" err="1"/>
              <a:t>Ray</a:t>
            </a:r>
            <a:r>
              <a:rPr lang="cs-CZ" dirty="0"/>
              <a:t> Tube)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7281AA-BA2E-4EF7-B4D4-88D74F1CE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cs-CZ" sz="2000"/>
              <a:t>Obraz se vytváří pomocí svazku 3 elektronových paprsků se stínící maskou. Barevné body (RGB) vznikají po dopadu elektronového paprsku na daný fosforový bod.</a:t>
            </a:r>
          </a:p>
          <a:p>
            <a:r>
              <a:rPr lang="cs-CZ" sz="2000"/>
              <a:t>Zastaralá technologie</a:t>
            </a:r>
          </a:p>
          <a:p>
            <a:r>
              <a:rPr lang="cs-CZ" sz="2000"/>
              <a:t>Poměrně rychlé zhoršení kvality</a:t>
            </a:r>
          </a:p>
          <a:p>
            <a:r>
              <a:rPr lang="cs-CZ" sz="2000"/>
              <a:t>Hmotnost a rozměry</a:t>
            </a:r>
          </a:p>
        </p:txBody>
      </p:sp>
    </p:spTree>
    <p:extLst>
      <p:ext uri="{BB962C8B-B14F-4D97-AF65-F5344CB8AC3E}">
        <p14:creationId xmlns:p14="http://schemas.microsoft.com/office/powerpoint/2010/main" val="31967469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6223A0-32FA-4E14-802A-90B5EA819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LCD (Liquid Crystal Display)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64D127-BAE8-4C7C-A359-83EF2688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FFFFFF"/>
                </a:solidFill>
              </a:rPr>
              <a:t>LCD je tenké a ploché zobrazovací zařízení skládající se z omezeného počtu barevných nebo monochromatických pixelů seřazených před zdrojem světla nebo reflektorem.</a:t>
            </a:r>
          </a:p>
          <a:p>
            <a:r>
              <a:rPr lang="cs-CZ" sz="2000">
                <a:solidFill>
                  <a:srgbClr val="FFFFFF"/>
                </a:solidFill>
              </a:rPr>
              <a:t>Výhody</a:t>
            </a:r>
          </a:p>
          <a:p>
            <a:pPr lvl="1"/>
            <a:r>
              <a:rPr lang="cs-CZ" sz="2000">
                <a:solidFill>
                  <a:srgbClr val="FFFFFF"/>
                </a:solidFill>
              </a:rPr>
              <a:t>Spotřeba, rozměry, ostrost a hmotnost</a:t>
            </a:r>
          </a:p>
          <a:p>
            <a:endParaRPr lang="cs-CZ" sz="2000">
              <a:solidFill>
                <a:srgbClr val="FFFFFF"/>
              </a:solidFill>
            </a:endParaRPr>
          </a:p>
          <a:p>
            <a:r>
              <a:rPr lang="cs-CZ" sz="2000">
                <a:solidFill>
                  <a:srgbClr val="FFFFFF"/>
                </a:solidFill>
              </a:rPr>
              <a:t>Nevýhody</a:t>
            </a:r>
          </a:p>
          <a:p>
            <a:pPr lvl="1"/>
            <a:r>
              <a:rPr lang="cs-CZ" sz="2000">
                <a:solidFill>
                  <a:srgbClr val="FFFFFF"/>
                </a:solidFill>
              </a:rPr>
              <a:t>Doba odezvy, pozorovací úhel, barvy a kontrast</a:t>
            </a:r>
          </a:p>
        </p:txBody>
      </p:sp>
    </p:spTree>
    <p:extLst>
      <p:ext uri="{BB962C8B-B14F-4D97-AF65-F5344CB8AC3E}">
        <p14:creationId xmlns:p14="http://schemas.microsoft.com/office/powerpoint/2010/main" val="4082176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DEF13-5A16-4199-9496-4E5528DB1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LED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741572-2005-4E18-933A-F6CFA87A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LED diody pokrývají celou plochu displeje</a:t>
            </a:r>
          </a:p>
          <a:p>
            <a:r>
              <a:rPr lang="cs-CZ" sz="2000" dirty="0">
                <a:solidFill>
                  <a:srgbClr val="FFFFFF"/>
                </a:solidFill>
              </a:rPr>
              <a:t>Diody se skládají z 3 menších (červená, zelená a modrá)</a:t>
            </a:r>
          </a:p>
          <a:p>
            <a:r>
              <a:rPr lang="cs-CZ" sz="2000" dirty="0">
                <a:solidFill>
                  <a:srgbClr val="FFFFFF"/>
                </a:solidFill>
              </a:rPr>
              <a:t>V určité vzdálenosti splynou v 1 barvu</a:t>
            </a:r>
          </a:p>
          <a:p>
            <a:r>
              <a:rPr lang="cs-CZ" sz="2000" dirty="0">
                <a:solidFill>
                  <a:srgbClr val="FFFFFF"/>
                </a:solidFill>
              </a:rPr>
              <a:t>Využití – billboardy, reklamní plochy</a:t>
            </a:r>
          </a:p>
          <a:p>
            <a:r>
              <a:rPr lang="cs-CZ" sz="2000" dirty="0">
                <a:solidFill>
                  <a:srgbClr val="FFFFFF"/>
                </a:solidFill>
              </a:rPr>
              <a:t>Nebliká (600hz)</a:t>
            </a:r>
          </a:p>
          <a:p>
            <a:r>
              <a:rPr lang="cs-CZ" sz="2000" dirty="0">
                <a:solidFill>
                  <a:srgbClr val="FFFFFF"/>
                </a:solidFill>
              </a:rPr>
              <a:t>Dobrá viditelnost a svítivost</a:t>
            </a:r>
          </a:p>
        </p:txBody>
      </p:sp>
    </p:spTree>
    <p:extLst>
      <p:ext uri="{BB962C8B-B14F-4D97-AF65-F5344CB8AC3E}">
        <p14:creationId xmlns:p14="http://schemas.microsoft.com/office/powerpoint/2010/main" val="39410038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lit žárovka s barevnými indikátory pozadí">
            <a:extLst>
              <a:ext uri="{FF2B5EF4-FFF2-40B4-BE49-F238E27FC236}">
                <a16:creationId xmlns:a16="http://schemas.microsoft.com/office/drawing/2014/main" id="{5FE97A0F-8C6C-2C84-FFBD-052FA4962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09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0C99623-BD0E-4D7A-871D-353D2031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/>
              <a:t>OLED (Organic Light Emitting Diode)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5BFA5A-478A-4218-B17B-5CB931B05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cs-CZ" sz="2000"/>
              <a:t>Výhodou OLED displeje je i to, že není problém vyrobit jej průhledný, zrcadlový apod.</a:t>
            </a:r>
          </a:p>
          <a:p>
            <a:r>
              <a:rPr lang="cs-CZ" sz="2000"/>
              <a:t>Díky tomuto jevu lze vyobrazit naprostou černou.</a:t>
            </a:r>
          </a:p>
          <a:p>
            <a:r>
              <a:rPr lang="cs-CZ" sz="2000"/>
              <a:t>Momentálně je tato technologie využívána převážně v telefonech a mobilních zařízeních.</a:t>
            </a:r>
          </a:p>
        </p:txBody>
      </p:sp>
    </p:spTree>
    <p:extLst>
      <p:ext uri="{BB962C8B-B14F-4D97-AF65-F5344CB8AC3E}">
        <p14:creationId xmlns:p14="http://schemas.microsoft.com/office/powerpoint/2010/main" val="29050216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D384A-D6C3-4223-946F-6EBC4E52C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Dataprojektor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6A581E-6EA7-4323-A526-86D5ABE53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FFFFFF"/>
                </a:solidFill>
              </a:rPr>
              <a:t>Zařízení využívané k projekci obrazu na plochu (plátno)</a:t>
            </a:r>
          </a:p>
          <a:p>
            <a:r>
              <a:rPr lang="cs-CZ" sz="2000">
                <a:solidFill>
                  <a:srgbClr val="FFFFFF"/>
                </a:solidFill>
              </a:rPr>
              <a:t>Slouží pro vytvoření velkého displeje na místech kde není možné displej umístit a jako levnější varianta velkých televizí.</a:t>
            </a:r>
          </a:p>
          <a:p>
            <a:r>
              <a:rPr lang="cs-CZ" sz="2000">
                <a:solidFill>
                  <a:srgbClr val="FFFFFF"/>
                </a:solidFill>
              </a:rPr>
              <a:t>Jeho výhoda je v prezentacích pro větší množství lidí ale častá nevýhoda je malá světelnost za denního slunce.</a:t>
            </a:r>
          </a:p>
        </p:txBody>
      </p:sp>
    </p:spTree>
    <p:extLst>
      <p:ext uri="{BB962C8B-B14F-4D97-AF65-F5344CB8AC3E}">
        <p14:creationId xmlns:p14="http://schemas.microsoft.com/office/powerpoint/2010/main" val="38864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64BB4F-198D-454B-9437-97731DC2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Bluetooth karty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D78FBB-C47B-48FB-9D74-E0FB965E8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223502"/>
          </a:xfrm>
        </p:spPr>
        <p:txBody>
          <a:bodyPr/>
          <a:lstStyle/>
          <a:p>
            <a:r>
              <a:rPr lang="cs-CZ" dirty="0"/>
              <a:t>Slouží pro bezdrátovou komunikaci mezi dvěma nebo více zařízeními</a:t>
            </a:r>
          </a:p>
          <a:p>
            <a:r>
              <a:rPr lang="cs-CZ" dirty="0"/>
              <a:t>Vytvořen v roce 1994</a:t>
            </a:r>
          </a:p>
          <a:p>
            <a:r>
              <a:rPr lang="cs-CZ" dirty="0"/>
              <a:t>Povinné Bluetooth protokoly - LMP, SDP, L2CAP</a:t>
            </a:r>
          </a:p>
          <a:p>
            <a:r>
              <a:rPr lang="cs-CZ" dirty="0"/>
              <a:t>Nejnovější specifikace - Bluetooth 5.3</a:t>
            </a:r>
          </a:p>
          <a:p>
            <a:r>
              <a:rPr lang="cs-CZ" dirty="0"/>
              <a:t>Integrované nebo externí karty</a:t>
            </a:r>
          </a:p>
          <a:p>
            <a:r>
              <a:rPr lang="cs-CZ" dirty="0"/>
              <a:t>Lze se setkat i s USB </a:t>
            </a:r>
            <a:r>
              <a:rPr lang="cs-CZ" dirty="0" err="1"/>
              <a:t>bluetooth</a:t>
            </a:r>
            <a:r>
              <a:rPr lang="cs-CZ" dirty="0"/>
              <a:t> adaptéry</a:t>
            </a:r>
          </a:p>
          <a:p>
            <a:r>
              <a:rPr lang="cs-CZ" dirty="0"/>
              <a:t>Využití - myši, klávesnice, sluchátka</a:t>
            </a:r>
          </a:p>
        </p:txBody>
      </p:sp>
    </p:spTree>
    <p:extLst>
      <p:ext uri="{BB962C8B-B14F-4D97-AF65-F5344CB8AC3E}">
        <p14:creationId xmlns:p14="http://schemas.microsoft.com/office/powerpoint/2010/main" val="31239737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02F142-7160-413E-BE8F-3BE1BB23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HDMI</a:t>
            </a:r>
            <a:r>
              <a:rPr lang="en-US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(</a:t>
            </a:r>
            <a:r>
              <a:rPr lang="en-US" b="1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High-Definition Multimedia Interface</a:t>
            </a:r>
            <a:r>
              <a:rPr lang="en-US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)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24C3BE2-F9E8-4B2B-BD84-4B2E3DAA4BEB}"/>
              </a:ext>
            </a:extLst>
          </p:cNvPr>
          <p:cNvSpPr txBox="1"/>
          <p:nvPr/>
        </p:nvSpPr>
        <p:spPr>
          <a:xfrm>
            <a:off x="838200" y="2191807"/>
            <a:ext cx="4936067" cy="3985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i="0" dirty="0" err="1">
                <a:effectLst/>
              </a:rPr>
              <a:t>Typ</a:t>
            </a:r>
            <a:r>
              <a:rPr lang="en-US" sz="1300" b="1" i="0" dirty="0">
                <a:effectLst/>
              </a:rPr>
              <a:t> A</a:t>
            </a:r>
            <a:r>
              <a:rPr lang="en-US" sz="1300" b="0" i="0" dirty="0">
                <a:effectLst/>
              </a:rPr>
              <a:t> </a:t>
            </a:r>
            <a:r>
              <a:rPr lang="en-US" sz="1300" b="0" i="0" dirty="0" err="1">
                <a:effectLst/>
              </a:rPr>
              <a:t>má</a:t>
            </a:r>
            <a:r>
              <a:rPr lang="en-US" sz="1300" b="0" i="0" dirty="0">
                <a:effectLst/>
              </a:rPr>
              <a:t> 19 </a:t>
            </a:r>
            <a:r>
              <a:rPr lang="en-US" sz="1300" b="0" i="0" dirty="0" err="1">
                <a:effectLst/>
              </a:rPr>
              <a:t>pinů</a:t>
            </a:r>
            <a:r>
              <a:rPr lang="en-US" sz="1300" b="0" i="0" dirty="0">
                <a:effectLst/>
              </a:rPr>
              <a:t> a </a:t>
            </a:r>
            <a:r>
              <a:rPr lang="en-US" sz="1300" b="0" i="0" dirty="0" err="1">
                <a:effectLst/>
              </a:rPr>
              <a:t>šířku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pásma</a:t>
            </a:r>
            <a:r>
              <a:rPr lang="en-US" sz="1300" b="0" i="0" dirty="0">
                <a:effectLst/>
              </a:rPr>
              <a:t> pro </a:t>
            </a:r>
            <a:r>
              <a:rPr lang="en-US" sz="1300" b="0" i="0" dirty="0" err="1">
                <a:effectLst/>
              </a:rPr>
              <a:t>podporu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všech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současných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režimů</a:t>
            </a:r>
            <a:r>
              <a:rPr lang="en-US" sz="1300" b="0" i="0" dirty="0">
                <a:effectLst/>
              </a:rPr>
              <a:t> </a:t>
            </a:r>
            <a:r>
              <a:rPr lang="en-US" sz="1300" b="0" i="0" u="none" strike="noStrike" dirty="0">
                <a:effectLst/>
              </a:rPr>
              <a:t>SDTV</a:t>
            </a:r>
            <a:r>
              <a:rPr lang="en-US" sz="1300" b="0" i="0" dirty="0">
                <a:effectLst/>
              </a:rPr>
              <a:t>, </a:t>
            </a:r>
            <a:r>
              <a:rPr lang="en-US" sz="1300" b="0" i="0" u="none" strike="noStrike" dirty="0">
                <a:effectLst/>
              </a:rPr>
              <a:t>EDTV</a:t>
            </a:r>
            <a:r>
              <a:rPr lang="en-US" sz="1300" b="0" i="0" dirty="0">
                <a:effectLst/>
              </a:rPr>
              <a:t> a </a:t>
            </a:r>
            <a:r>
              <a:rPr lang="en-US" sz="1300" b="0" i="0" u="none" strike="noStrike" dirty="0">
                <a:effectLst/>
              </a:rPr>
              <a:t>HDTV</a:t>
            </a:r>
            <a:r>
              <a:rPr lang="en-US" sz="1300" b="0" i="0" dirty="0">
                <a:effectLst/>
              </a:rPr>
              <a:t>. </a:t>
            </a:r>
            <a:r>
              <a:rPr lang="en-US" sz="1300" b="0" i="0" dirty="0" err="1">
                <a:effectLst/>
              </a:rPr>
              <a:t>Rozměry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konektoru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jsou</a:t>
            </a:r>
            <a:r>
              <a:rPr lang="en-US" sz="1300" b="0" i="0" dirty="0">
                <a:effectLst/>
              </a:rPr>
              <a:t> 13,9 mm </a:t>
            </a:r>
            <a:r>
              <a:rPr lang="en-US" sz="1300" b="0" i="0" dirty="0" err="1">
                <a:effectLst/>
              </a:rPr>
              <a:t>na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šířku</a:t>
            </a:r>
            <a:r>
              <a:rPr lang="en-US" sz="1300" b="0" i="0" dirty="0">
                <a:effectLst/>
              </a:rPr>
              <a:t> a 4,45 mm </a:t>
            </a:r>
            <a:r>
              <a:rPr lang="en-US" sz="1300" b="0" i="0" dirty="0" err="1">
                <a:effectLst/>
              </a:rPr>
              <a:t>na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výšku</a:t>
            </a:r>
            <a:r>
              <a:rPr lang="en-US" sz="1300" b="0" i="0" dirty="0">
                <a:effectLst/>
              </a:rPr>
              <a:t>. </a:t>
            </a:r>
            <a:r>
              <a:rPr lang="en-US" sz="1300" b="0" i="0" dirty="0" err="1">
                <a:effectLst/>
              </a:rPr>
              <a:t>Typ</a:t>
            </a:r>
            <a:r>
              <a:rPr lang="en-US" sz="1300" b="0" i="0" dirty="0">
                <a:effectLst/>
              </a:rPr>
              <a:t> A je </a:t>
            </a:r>
            <a:r>
              <a:rPr lang="en-US" sz="1300" b="0" i="0" dirty="0" err="1">
                <a:effectLst/>
              </a:rPr>
              <a:t>fyzicky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kompatibilní</a:t>
            </a:r>
            <a:r>
              <a:rPr lang="en-US" sz="1300" b="0" i="0" dirty="0">
                <a:effectLst/>
              </a:rPr>
              <a:t> se single link DVI-D.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i="0" dirty="0" err="1">
                <a:effectLst/>
              </a:rPr>
              <a:t>Typ</a:t>
            </a:r>
            <a:r>
              <a:rPr lang="en-US" sz="1300" b="1" i="0" dirty="0">
                <a:effectLst/>
              </a:rPr>
              <a:t> B</a:t>
            </a:r>
            <a:r>
              <a:rPr lang="en-US" sz="1300" b="0" i="0" dirty="0">
                <a:effectLst/>
              </a:rPr>
              <a:t> </a:t>
            </a:r>
            <a:r>
              <a:rPr lang="en-US" sz="1300" b="0" i="0" dirty="0" err="1">
                <a:effectLst/>
              </a:rPr>
              <a:t>má</a:t>
            </a:r>
            <a:r>
              <a:rPr lang="en-US" sz="1300" b="0" i="0" dirty="0">
                <a:effectLst/>
              </a:rPr>
              <a:t> 29 </a:t>
            </a:r>
            <a:r>
              <a:rPr lang="en-US" sz="1300" b="0" i="0" dirty="0" err="1">
                <a:effectLst/>
              </a:rPr>
              <a:t>pinů</a:t>
            </a:r>
            <a:r>
              <a:rPr lang="en-US" sz="1300" b="0" i="0" dirty="0">
                <a:effectLst/>
              </a:rPr>
              <a:t> (21,2 mm do 4,45 mm) a </a:t>
            </a:r>
            <a:r>
              <a:rPr lang="en-US" sz="1300" b="0" i="0" dirty="0" err="1">
                <a:effectLst/>
              </a:rPr>
              <a:t>má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oproti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typu</a:t>
            </a:r>
            <a:r>
              <a:rPr lang="en-US" sz="1300" b="0" i="0" dirty="0">
                <a:effectLst/>
              </a:rPr>
              <a:t> A </a:t>
            </a:r>
            <a:r>
              <a:rPr lang="en-US" sz="1300" b="0" i="0" dirty="0" err="1">
                <a:effectLst/>
              </a:rPr>
              <a:t>dvojnásobnou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šířku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pásma</a:t>
            </a:r>
            <a:r>
              <a:rPr lang="en-US" sz="1300" b="0" i="0" dirty="0">
                <a:effectLst/>
              </a:rPr>
              <a:t>. Proto ho </a:t>
            </a:r>
            <a:r>
              <a:rPr lang="en-US" sz="1300" b="0" i="0" dirty="0" err="1">
                <a:effectLst/>
              </a:rPr>
              <a:t>lze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použít</a:t>
            </a:r>
            <a:r>
              <a:rPr lang="en-US" sz="1300" b="0" i="0" dirty="0">
                <a:effectLst/>
              </a:rPr>
              <a:t> pro </a:t>
            </a:r>
            <a:r>
              <a:rPr lang="en-US" sz="1300" b="0" i="0" dirty="0" err="1">
                <a:effectLst/>
              </a:rPr>
              <a:t>přenos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videa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ve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velmi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vysokém</a:t>
            </a:r>
            <a:r>
              <a:rPr lang="en-US" sz="1300" b="0" i="0" dirty="0">
                <a:effectLst/>
              </a:rPr>
              <a:t> </a:t>
            </a:r>
            <a:r>
              <a:rPr lang="en-US" sz="1300" b="0" i="0" u="none" strike="noStrike" dirty="0">
                <a:effectLst/>
              </a:rPr>
              <a:t>rozlišení</a:t>
            </a:r>
            <a:r>
              <a:rPr lang="en-US" sz="1300" b="0" i="0" dirty="0">
                <a:effectLst/>
              </a:rPr>
              <a:t>, </a:t>
            </a:r>
            <a:r>
              <a:rPr lang="en-US" sz="1300" b="0" i="0" dirty="0" err="1">
                <a:effectLst/>
              </a:rPr>
              <a:t>jako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například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budoucím</a:t>
            </a:r>
            <a:r>
              <a:rPr lang="en-US" sz="1300" b="0" i="0" dirty="0">
                <a:effectLst/>
              </a:rPr>
              <a:t> WQUXGA (3840x2400). </a:t>
            </a:r>
            <a:r>
              <a:rPr lang="en-US" sz="1300" b="0" i="0" dirty="0" err="1">
                <a:effectLst/>
              </a:rPr>
              <a:t>Typ</a:t>
            </a:r>
            <a:r>
              <a:rPr lang="en-US" sz="1300" b="0" i="0" dirty="0">
                <a:effectLst/>
              </a:rPr>
              <a:t> B je </a:t>
            </a:r>
            <a:r>
              <a:rPr lang="en-US" sz="1300" b="0" i="0" dirty="0" err="1">
                <a:effectLst/>
              </a:rPr>
              <a:t>kompatibilní</a:t>
            </a:r>
            <a:r>
              <a:rPr lang="en-US" sz="1300" b="0" i="0" dirty="0">
                <a:effectLst/>
              </a:rPr>
              <a:t> s dual link DVI-D a </a:t>
            </a:r>
            <a:r>
              <a:rPr lang="en-US" sz="1300" b="0" i="0" dirty="0" err="1">
                <a:effectLst/>
              </a:rPr>
              <a:t>mělo</a:t>
            </a:r>
            <a:r>
              <a:rPr lang="en-US" sz="1300" b="0" i="0" dirty="0">
                <a:effectLst/>
              </a:rPr>
              <a:t> se </a:t>
            </a:r>
            <a:r>
              <a:rPr lang="en-US" sz="1300" b="0" i="0" dirty="0" err="1">
                <a:effectLst/>
              </a:rPr>
              <a:t>jednat</a:t>
            </a:r>
            <a:r>
              <a:rPr lang="en-US" sz="1300" b="0" i="0" dirty="0">
                <a:effectLst/>
              </a:rPr>
              <a:t> o </a:t>
            </a:r>
            <a:r>
              <a:rPr lang="en-US" sz="1300" b="0" i="0" dirty="0" err="1">
                <a:effectLst/>
              </a:rPr>
              <a:t>jeho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nástupce</a:t>
            </a:r>
            <a:r>
              <a:rPr lang="en-US" sz="1300" b="0" i="0" dirty="0">
                <a:effectLst/>
              </a:rPr>
              <a:t>, ale </a:t>
            </a:r>
            <a:r>
              <a:rPr lang="en-US" sz="1300" b="0" i="0" dirty="0" err="1">
                <a:effectLst/>
              </a:rPr>
              <a:t>nepoužívá</a:t>
            </a:r>
            <a:r>
              <a:rPr lang="en-US" sz="1300" b="0" i="0" dirty="0">
                <a:effectLst/>
              </a:rPr>
              <a:t> se </a:t>
            </a:r>
            <a:r>
              <a:rPr lang="en-US" sz="1300" b="0" i="0" dirty="0" err="1">
                <a:effectLst/>
              </a:rPr>
              <a:t>kvůli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příliš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vysokému</a:t>
            </a:r>
            <a:r>
              <a:rPr lang="en-US" sz="1300" b="0" i="0" dirty="0">
                <a:effectLst/>
              </a:rPr>
              <a:t> rozlišení, </a:t>
            </a:r>
            <a:r>
              <a:rPr lang="en-US" sz="1300" b="0" i="0" dirty="0" err="1">
                <a:effectLst/>
              </a:rPr>
              <a:t>které</a:t>
            </a:r>
            <a:r>
              <a:rPr lang="en-US" sz="1300" b="0" i="0" dirty="0">
                <a:effectLst/>
              </a:rPr>
              <a:t> v </a:t>
            </a:r>
            <a:r>
              <a:rPr lang="en-US" sz="1300" b="0" i="0" dirty="0" err="1">
                <a:effectLst/>
              </a:rPr>
              <a:t>době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jeho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uvedení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bylo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zbytečné</a:t>
            </a:r>
            <a:r>
              <a:rPr lang="en-US" sz="1300" b="0" i="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i="0" dirty="0" err="1">
                <a:effectLst/>
              </a:rPr>
              <a:t>Typ</a:t>
            </a:r>
            <a:r>
              <a:rPr lang="en-US" sz="1300" b="1" i="0" dirty="0">
                <a:effectLst/>
              </a:rPr>
              <a:t> C-mini</a:t>
            </a:r>
            <a:r>
              <a:rPr lang="en-US" sz="1300" b="0" i="0" dirty="0">
                <a:effectLst/>
              </a:rPr>
              <a:t>. </a:t>
            </a:r>
            <a:r>
              <a:rPr lang="en-US" sz="1300" b="0" i="0" dirty="0" err="1">
                <a:effectLst/>
              </a:rPr>
              <a:t>Konektor</a:t>
            </a:r>
            <a:r>
              <a:rPr lang="en-US" sz="1300" b="0" i="0" dirty="0">
                <a:effectLst/>
              </a:rPr>
              <a:t> je </a:t>
            </a:r>
            <a:r>
              <a:rPr lang="en-US" sz="1300" b="0" i="0" dirty="0" err="1">
                <a:effectLst/>
              </a:rPr>
              <a:t>určen</a:t>
            </a:r>
            <a:r>
              <a:rPr lang="en-US" sz="1300" b="0" i="0" dirty="0">
                <a:effectLst/>
              </a:rPr>
              <a:t> pro </a:t>
            </a:r>
            <a:r>
              <a:rPr lang="en-US" sz="1300" b="0" i="0" dirty="0" err="1">
                <a:effectLst/>
              </a:rPr>
              <a:t>přenosná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zařízení</a:t>
            </a:r>
            <a:r>
              <a:rPr lang="en-US" sz="1300" b="0" i="0" dirty="0">
                <a:effectLst/>
              </a:rPr>
              <a:t>. Je </a:t>
            </a:r>
            <a:r>
              <a:rPr lang="en-US" sz="1300" b="0" i="0" dirty="0" err="1">
                <a:effectLst/>
              </a:rPr>
              <a:t>menší</a:t>
            </a:r>
            <a:r>
              <a:rPr lang="en-US" sz="1300" b="0" i="0" dirty="0">
                <a:effectLst/>
              </a:rPr>
              <a:t>, </a:t>
            </a:r>
            <a:r>
              <a:rPr lang="en-US" sz="1300" b="0" i="0" dirty="0" err="1">
                <a:effectLst/>
              </a:rPr>
              <a:t>než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konektor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typu</a:t>
            </a:r>
            <a:r>
              <a:rPr lang="en-US" sz="1300" b="0" i="0" dirty="0">
                <a:effectLst/>
              </a:rPr>
              <a:t> A (10,42 mm × 2,42 mm), ale </a:t>
            </a:r>
            <a:r>
              <a:rPr lang="en-US" sz="1300" b="0" i="0" dirty="0" err="1">
                <a:effectLst/>
              </a:rPr>
              <a:t>má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stejný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počet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pinů</a:t>
            </a:r>
            <a:r>
              <a:rPr lang="en-US" sz="1300" b="0" i="0" dirty="0">
                <a:effectLst/>
              </a:rPr>
              <a:t>. </a:t>
            </a:r>
            <a:r>
              <a:rPr lang="en-US" sz="1300" b="0" i="0" dirty="0" err="1">
                <a:effectLst/>
              </a:rPr>
              <a:t>Pomocí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redukce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může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být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připojen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na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typ</a:t>
            </a:r>
            <a:r>
              <a:rPr lang="en-US" sz="1300" b="0" i="0" dirty="0">
                <a:effectLst/>
              </a:rPr>
              <a:t> 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i="0" dirty="0" err="1">
                <a:effectLst/>
              </a:rPr>
              <a:t>Typ</a:t>
            </a:r>
            <a:r>
              <a:rPr lang="en-US" sz="1300" b="1" i="0" dirty="0">
                <a:effectLst/>
              </a:rPr>
              <a:t> D-micro</a:t>
            </a:r>
            <a:r>
              <a:rPr lang="en-US" sz="1300" b="0" i="0" dirty="0">
                <a:effectLst/>
              </a:rPr>
              <a:t>. </a:t>
            </a:r>
            <a:r>
              <a:rPr lang="en-US" sz="1300" b="0" i="0" dirty="0" err="1">
                <a:effectLst/>
              </a:rPr>
              <a:t>Konektor</a:t>
            </a:r>
            <a:r>
              <a:rPr lang="en-US" sz="1300" b="0" i="0" dirty="0">
                <a:effectLst/>
              </a:rPr>
              <a:t> o </a:t>
            </a:r>
            <a:r>
              <a:rPr lang="en-US" sz="1300" b="0" i="0" dirty="0" err="1">
                <a:effectLst/>
              </a:rPr>
              <a:t>rozměrech</a:t>
            </a:r>
            <a:r>
              <a:rPr lang="en-US" sz="1300" b="0" i="0" dirty="0">
                <a:effectLst/>
              </a:rPr>
              <a:t> 5,83 × 2,20 mm je </a:t>
            </a:r>
            <a:r>
              <a:rPr lang="en-US" sz="1300" b="0" i="0" dirty="0" err="1">
                <a:effectLst/>
              </a:rPr>
              <a:t>určen</a:t>
            </a:r>
            <a:r>
              <a:rPr lang="en-US" sz="1300" b="0" i="0" dirty="0">
                <a:effectLst/>
              </a:rPr>
              <a:t> pro </a:t>
            </a:r>
            <a:r>
              <a:rPr lang="en-US" sz="1300" b="0" i="0" dirty="0" err="1">
                <a:effectLst/>
              </a:rPr>
              <a:t>malá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přenosná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zařízení</a:t>
            </a:r>
            <a:endParaRPr lang="en-US" sz="130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i="0" dirty="0" err="1">
                <a:effectLst/>
              </a:rPr>
              <a:t>Typ</a:t>
            </a:r>
            <a:r>
              <a:rPr lang="en-US" sz="1300" b="1" i="0" dirty="0">
                <a:effectLst/>
              </a:rPr>
              <a:t> E</a:t>
            </a:r>
            <a:r>
              <a:rPr lang="en-US" sz="1300" b="0" i="0" dirty="0">
                <a:effectLst/>
              </a:rPr>
              <a:t>. </a:t>
            </a:r>
            <a:r>
              <a:rPr lang="en-US" sz="1300" b="0" i="0" dirty="0" err="1">
                <a:effectLst/>
              </a:rPr>
              <a:t>Konektor</a:t>
            </a:r>
            <a:r>
              <a:rPr lang="en-US" sz="1300" b="0" i="0" dirty="0">
                <a:effectLst/>
              </a:rPr>
              <a:t> se </a:t>
            </a:r>
            <a:r>
              <a:rPr lang="en-US" sz="1300" b="0" i="0" dirty="0" err="1">
                <a:effectLst/>
              </a:rPr>
              <a:t>zpětnou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západkou</a:t>
            </a:r>
            <a:r>
              <a:rPr lang="en-US" sz="1300" b="0" i="0" dirty="0">
                <a:effectLst/>
              </a:rPr>
              <a:t>, </a:t>
            </a:r>
            <a:r>
              <a:rPr lang="en-US" sz="1300" b="0" i="0" dirty="0" err="1">
                <a:effectLst/>
              </a:rPr>
              <a:t>určen</a:t>
            </a:r>
            <a:r>
              <a:rPr lang="en-US" sz="1300" b="0" i="0" dirty="0">
                <a:effectLst/>
              </a:rPr>
              <a:t> do </a:t>
            </a:r>
            <a:r>
              <a:rPr lang="en-US" sz="1300" b="0" i="0" dirty="0" err="1">
                <a:effectLst/>
              </a:rPr>
              <a:t>míst</a:t>
            </a:r>
            <a:r>
              <a:rPr lang="en-US" sz="1300" b="0" i="0" dirty="0">
                <a:effectLst/>
              </a:rPr>
              <a:t>, </a:t>
            </a:r>
            <a:r>
              <a:rPr lang="en-US" sz="1300" b="0" i="0" dirty="0" err="1">
                <a:effectLst/>
              </a:rPr>
              <a:t>kde</a:t>
            </a:r>
            <a:r>
              <a:rPr lang="en-US" sz="1300" b="0" i="0" dirty="0">
                <a:effectLst/>
              </a:rPr>
              <a:t> je </a:t>
            </a:r>
            <a:r>
              <a:rPr lang="en-US" sz="1300" b="0" i="0" dirty="0" err="1">
                <a:effectLst/>
              </a:rPr>
              <a:t>kritické</a:t>
            </a:r>
            <a:r>
              <a:rPr lang="en-US" sz="1300" b="0" i="0" dirty="0">
                <a:effectLst/>
              </a:rPr>
              <a:t>, aby se </a:t>
            </a:r>
            <a:r>
              <a:rPr lang="en-US" sz="1300" b="0" i="0" dirty="0" err="1">
                <a:effectLst/>
              </a:rPr>
              <a:t>konektor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samovolně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neodpojil</a:t>
            </a:r>
            <a:r>
              <a:rPr lang="en-US" sz="1300" b="0" i="0" dirty="0">
                <a:effectLst/>
              </a:rPr>
              <a:t>. Je ho </a:t>
            </a:r>
            <a:r>
              <a:rPr lang="en-US" sz="1300" b="0" i="0" dirty="0" err="1">
                <a:effectLst/>
              </a:rPr>
              <a:t>možné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najít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například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na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zadní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straně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autorádií</a:t>
            </a:r>
            <a:r>
              <a:rPr lang="en-US" sz="1300" b="0" i="0" dirty="0">
                <a:effectLst/>
              </a:rPr>
              <a:t>, </a:t>
            </a:r>
            <a:r>
              <a:rPr lang="en-US" sz="1300" b="0" i="0" dirty="0" err="1">
                <a:effectLst/>
              </a:rPr>
              <a:t>ovšem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jeho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výskyt</a:t>
            </a:r>
            <a:r>
              <a:rPr lang="en-US" sz="1300" b="0" i="0" dirty="0">
                <a:effectLst/>
              </a:rPr>
              <a:t> je </a:t>
            </a:r>
            <a:r>
              <a:rPr lang="en-US" sz="1300" b="0" i="0" dirty="0" err="1">
                <a:effectLst/>
              </a:rPr>
              <a:t>velmi</a:t>
            </a:r>
            <a:r>
              <a:rPr lang="en-US" sz="1300" b="0" i="0" dirty="0">
                <a:effectLst/>
              </a:rPr>
              <a:t> </a:t>
            </a:r>
            <a:r>
              <a:rPr lang="en-US" sz="1300" b="0" i="0" dirty="0" err="1">
                <a:effectLst/>
              </a:rPr>
              <a:t>vzácný</a:t>
            </a:r>
            <a:r>
              <a:rPr lang="en-US" sz="1300" b="0" i="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 err="1"/>
              <a:t>Nejnovější</a:t>
            </a:r>
            <a:r>
              <a:rPr lang="en-US" sz="1300" dirty="0"/>
              <a:t> </a:t>
            </a:r>
            <a:r>
              <a:rPr lang="en-US" sz="1300" dirty="0" err="1"/>
              <a:t>verze</a:t>
            </a:r>
            <a:r>
              <a:rPr lang="en-US" sz="1300" dirty="0"/>
              <a:t> 2.1 </a:t>
            </a:r>
            <a:r>
              <a:rPr lang="en-US" sz="1300" dirty="0" err="1"/>
              <a:t>propustnost</a:t>
            </a:r>
            <a:r>
              <a:rPr lang="en-US" sz="1300" dirty="0"/>
              <a:t> 46Gb/s</a:t>
            </a:r>
            <a:endParaRPr lang="en-US" sz="1300" b="0" i="0" dirty="0">
              <a:effectLst/>
            </a:endParaRPr>
          </a:p>
        </p:txBody>
      </p:sp>
      <p:pic>
        <p:nvPicPr>
          <p:cNvPr id="1026" name="Picture 2" descr="Obsah obrázku interiér&#10;&#10;Popis byl vytvořen automaticky">
            <a:extLst>
              <a:ext uri="{FF2B5EF4-FFF2-40B4-BE49-F238E27FC236}">
                <a16:creationId xmlns:a16="http://schemas.microsoft.com/office/drawing/2014/main" id="{09E777EB-5652-4B35-B630-E551D69C50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7734" y="2796143"/>
            <a:ext cx="4935970" cy="27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9001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5538AC-320B-420B-8EB7-B99ADB25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cs-CZ" b="0">
                <a:solidFill>
                  <a:srgbClr val="FFFFFF"/>
                </a:solidFill>
                <a:effectLst/>
                <a:latin typeface="Linux Libertine"/>
              </a:rPr>
              <a:t>DisplayPort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E0C80F-E566-4C9F-84FA-55970B178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Nejnovější verze 1.3</a:t>
            </a:r>
          </a:p>
          <a:p>
            <a:r>
              <a:rPr lang="cs-CZ" sz="2000" dirty="0">
                <a:solidFill>
                  <a:srgbClr val="FFFFFF"/>
                </a:solidFill>
              </a:rPr>
              <a:t>Verze mini</a:t>
            </a:r>
          </a:p>
          <a:p>
            <a:r>
              <a:rPr lang="cs-CZ" sz="2000" dirty="0">
                <a:solidFill>
                  <a:srgbClr val="FFFFFF"/>
                </a:solidFill>
              </a:rPr>
              <a:t>Nevede zvuk</a:t>
            </a:r>
          </a:p>
        </p:txBody>
      </p:sp>
    </p:spTree>
    <p:extLst>
      <p:ext uri="{BB962C8B-B14F-4D97-AF65-F5344CB8AC3E}">
        <p14:creationId xmlns:p14="http://schemas.microsoft.com/office/powerpoint/2010/main" val="4006279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elektronika, adaptér&#10;&#10;Popis byl vytvořen automaticky">
            <a:extLst>
              <a:ext uri="{FF2B5EF4-FFF2-40B4-BE49-F238E27FC236}">
                <a16:creationId xmlns:a16="http://schemas.microsoft.com/office/drawing/2014/main" id="{B864FCAC-FFFD-46EE-9F81-14D68FAB6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47" y="1598554"/>
            <a:ext cx="4505903" cy="3861559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5B7776EB-7306-4F5F-9BCB-CD4079CE7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2" y="1600994"/>
            <a:ext cx="5148746" cy="3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10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Obvodová deska">
            <a:extLst>
              <a:ext uri="{FF2B5EF4-FFF2-40B4-BE49-F238E27FC236}">
                <a16:creationId xmlns:a16="http://schemas.microsoft.com/office/drawing/2014/main" id="{A7A52303-3324-48B0-A137-16A31FCA7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5243726-5C50-C344-B104-ECF62F572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r>
              <a:rPr lang="cs-CZ" sz="6600"/>
              <a:t>Antény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554094-98CB-6045-A71B-2E5F294E3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r>
              <a:rPr lang="cs-CZ" dirty="0"/>
              <a:t>Bruno </a:t>
            </a:r>
            <a:r>
              <a:rPr lang="cs-CZ" dirty="0" err="1"/>
              <a:t>Bébr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46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1697</Words>
  <Application>Microsoft Office PowerPoint</Application>
  <PresentationFormat>Širokoúhlá obrazovka</PresentationFormat>
  <Paragraphs>361</Paragraphs>
  <Slides>71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7" baseType="lpstr">
      <vt:lpstr>Arial</vt:lpstr>
      <vt:lpstr>Calibri</vt:lpstr>
      <vt:lpstr>Calibri Light</vt:lpstr>
      <vt:lpstr>Linux Libertine</vt:lpstr>
      <vt:lpstr>Times New Roman</vt:lpstr>
      <vt:lpstr>Motiv Office</vt:lpstr>
      <vt:lpstr>Síťové, Wifi, Bluetooth karty</vt:lpstr>
      <vt:lpstr>Síťové karty</vt:lpstr>
      <vt:lpstr>Síťové karty</vt:lpstr>
      <vt:lpstr>Prezentace aplikace PowerPoint</vt:lpstr>
      <vt:lpstr>Wifi karty</vt:lpstr>
      <vt:lpstr>Prezentace aplikace PowerPoint</vt:lpstr>
      <vt:lpstr>Bluetooth karty</vt:lpstr>
      <vt:lpstr>Prezentace aplikace PowerPoint</vt:lpstr>
      <vt:lpstr>Antény</vt:lpstr>
      <vt:lpstr>Základní charakteristika</vt:lpstr>
      <vt:lpstr>Základní charakteristika</vt:lpstr>
      <vt:lpstr>Dělení antén</vt:lpstr>
      <vt:lpstr>Další dělení antén</vt:lpstr>
      <vt:lpstr>Prutová anténa</vt:lpstr>
      <vt:lpstr>Yagi anténa</vt:lpstr>
      <vt:lpstr>Parabolická anténa</vt:lpstr>
      <vt:lpstr>Vlastnosti antén</vt:lpstr>
      <vt:lpstr>Síťové kabely a konektory</vt:lpstr>
      <vt:lpstr>   Základní rozdělení</vt:lpstr>
      <vt:lpstr>    Typy kabelů</vt:lpstr>
      <vt:lpstr>   Kategorie TP kabelů</vt:lpstr>
      <vt:lpstr>    Konektory</vt:lpstr>
      <vt:lpstr>OPTICKÁ VLÁKNA</vt:lpstr>
      <vt:lpstr>OPTICKÁ VLÁKNA</vt:lpstr>
      <vt:lpstr>ZÁKLADNÍ ČÁSTI OP.V.</vt:lpstr>
      <vt:lpstr>TYPY VLÁKEN</vt:lpstr>
      <vt:lpstr>TYPY VLÁKEN</vt:lpstr>
      <vt:lpstr>VÝHODY</vt:lpstr>
      <vt:lpstr>KLÁVESNICE, MYŠI, TRACKPADY, TABLETY</vt:lpstr>
      <vt:lpstr>Klávesnice</vt:lpstr>
      <vt:lpstr>Klávesnice</vt:lpstr>
      <vt:lpstr>Engelbartova myš</vt:lpstr>
      <vt:lpstr>Mechanické a optické myši</vt:lpstr>
      <vt:lpstr>Trackpady a touchpady</vt:lpstr>
      <vt:lpstr>Tablety</vt:lpstr>
      <vt:lpstr>Polohovací zařízení</vt:lpstr>
      <vt:lpstr>Polohovací zařízení</vt:lpstr>
      <vt:lpstr>Typy polohovacích zařízení</vt:lpstr>
      <vt:lpstr>Herní periferie</vt:lpstr>
      <vt:lpstr>Trackpoint</vt:lpstr>
      <vt:lpstr>Tablet</vt:lpstr>
      <vt:lpstr>3D polohovací zařízení</vt:lpstr>
      <vt:lpstr>VR</vt:lpstr>
      <vt:lpstr>Herní zařízení   základní parametry polohovacích zařízení</vt:lpstr>
      <vt:lpstr>Herní zařízení – obecně </vt:lpstr>
      <vt:lpstr>Stolní zařízení </vt:lpstr>
      <vt:lpstr>Kapesní zařízení </vt:lpstr>
      <vt:lpstr>Hybridní zařízení </vt:lpstr>
      <vt:lpstr>Polohovací zařízení</vt:lpstr>
      <vt:lpstr>Polohovací zařízení </vt:lpstr>
      <vt:lpstr>Polohovací zařízení </vt:lpstr>
      <vt:lpstr>Kulička </vt:lpstr>
      <vt:lpstr>Optika a laser</vt:lpstr>
      <vt:lpstr>Touchpad </vt:lpstr>
      <vt:lpstr>Touchscreen</vt:lpstr>
      <vt:lpstr>Joystick</vt:lpstr>
      <vt:lpstr>Konektory </vt:lpstr>
      <vt:lpstr>Barevné modely A DISPLEJE LCD A OLED </vt:lpstr>
      <vt:lpstr>Barevné modely</vt:lpstr>
      <vt:lpstr>RGB</vt:lpstr>
      <vt:lpstr>Displeje LCD</vt:lpstr>
      <vt:lpstr>Displeje OLED</vt:lpstr>
      <vt:lpstr>Funkce zobrazovacích zařízení</vt:lpstr>
      <vt:lpstr>Co to je zobrazovací zařízení</vt:lpstr>
      <vt:lpstr>CRT (Carthode Ray Tube)</vt:lpstr>
      <vt:lpstr>LCD (Liquid Crystal Display)</vt:lpstr>
      <vt:lpstr>LED</vt:lpstr>
      <vt:lpstr>OLED (Organic Light Emitting Diode)</vt:lpstr>
      <vt:lpstr>Dataprojektor</vt:lpstr>
      <vt:lpstr>HDMI (High-Definition Multimedia Interface)</vt:lpstr>
      <vt:lpstr>DisplayPort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Síťové, Wifi, Bluetooth karty</dc:title>
  <dc:creator>Richard Mlejnek</dc:creator>
  <cp:lastModifiedBy>Richard Mlejnek</cp:lastModifiedBy>
  <cp:revision>1</cp:revision>
  <dcterms:created xsi:type="dcterms:W3CDTF">2022-04-07T20:22:52Z</dcterms:created>
  <dcterms:modified xsi:type="dcterms:W3CDTF">2022-04-07T20:44:23Z</dcterms:modified>
</cp:coreProperties>
</file>