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8" r:id="rId9"/>
    <p:sldId id="263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E7EB"/>
    <a:srgbClr val="22272E"/>
    <a:srgbClr val="272D35"/>
    <a:srgbClr val="191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86441" autoAdjust="0"/>
  </p:normalViewPr>
  <p:slideViewPr>
    <p:cSldViewPr snapToGrid="0">
      <p:cViewPr varScale="1">
        <p:scale>
          <a:sx n="95" d="100"/>
          <a:sy n="95" d="100"/>
        </p:scale>
        <p:origin x="48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FA08EC-1610-440B-8A6C-8403FCEE9BDB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C8820-6137-463D-A4B2-3253EF6E9F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627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C8820-6137-463D-A4B2-3253EF6E9F9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2272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sovětská socialistická republika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C8820-6137-463D-A4B2-3253EF6E9F9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983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u="none" dirty="0"/>
              <a:t>Ukrajina se podílela na vzniku SNS, ale přístupovou smlouvu nikdy neratifikovala</a:t>
            </a:r>
          </a:p>
          <a:p>
            <a:r>
              <a:rPr lang="cs-CZ" u="none" dirty="0"/>
              <a:t>Gruzie ukončila své členství v SNS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C8820-6137-463D-A4B2-3253EF6E9F9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5613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seversko-baltská spolupráce (zejm. s Finskem, Švédskem a Norskem)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C8820-6137-463D-A4B2-3253EF6E9F9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164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err="1"/>
              <a:t>Romas</a:t>
            </a:r>
            <a:r>
              <a:rPr lang="cs-CZ" dirty="0"/>
              <a:t> </a:t>
            </a:r>
            <a:r>
              <a:rPr lang="cs-CZ" dirty="0" err="1"/>
              <a:t>Kalanta</a:t>
            </a:r>
            <a:r>
              <a:rPr lang="cs-CZ" dirty="0"/>
              <a:t> (22. února 1953 – 14. května 1972) je litevský symbol, legenda, národní hrdina. 14. května 1972 se veřejně upálil před divadlem v Kaunasu na protest proti okupaci a začlenění své vlasti do Sovětského svazu a proti potlačování litevského jazyka a kultury sovětskou okupační mocí.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AC8820-6137-463D-A4B2-3253EF6E9F9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127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68AA7-387B-0924-8D7D-1769005F76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73C84B-397D-B2D7-E8CA-A0DE4321E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144099-45C9-5641-8E31-4339FA6AC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7E52A9E-C554-AF8C-0041-43D561375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AF4FFC-87F7-5B57-6628-822B4769E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4844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11AD9-97BD-3ECB-D430-82845144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C526DA-F9FD-2C0B-6483-6DF566ED10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7FBDAD1-7675-1AC5-8D33-8522AA57F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48FCBA8-9E90-ED7C-67F7-9CCB8EE6E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4CEDB3-4F18-7CB0-A3AB-98E31BEAF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69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EC51219-5724-1395-98F6-B2B49CEFCF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4766774-AE44-3EAD-39AD-3BF5609BF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F79BFFF-CAF7-5253-BE91-48BA1681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FDBE52-FC1C-D7FB-1DD2-820D126DE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6410C07-7268-7E7A-8F20-69DC60C2E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68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EAA37-1E94-E941-CDB3-A96FF48EA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C19774-22A7-136C-779A-1F5C2F809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5A29AC-CC94-CCB3-FEAF-09EA62B0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0B67B-248C-6E42-1AE9-A9DB11CF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9668EB-16A0-0943-8EC1-6794E958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847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574E4-63CE-D8A7-A21B-67F2940F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E4D293-64D2-CCCB-D712-6323D0957D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87B313-0956-9C82-D416-A99923521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F0A60E-24BF-F3F3-6EFA-8AF4C92C0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7134C6-C3B8-AB0F-1F6E-EF5899E0C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37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65D1EA-9670-B985-2F7F-83DEDFBF7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505E25-220C-0404-F113-CC6B1CFBB0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4004F6-F97F-3203-455C-46D7D56AB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49BD44-60E4-6FA7-EB99-411E421D8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9716DCC-0FAE-10B5-D1ED-23CA0407D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47304F4-5AA6-B10E-6B9F-B47E5ACE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2191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99F1C-9073-7FCB-EF42-3FCA6A04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973F11-A5FB-51D0-46ED-657251D24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C625575-1C5E-CA0A-1992-712D4E1B3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A3A236C-7F22-58A9-4C99-58473227F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E09B526-7970-848C-09FD-3FDEB3E9D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65CDAF5-4EF0-1C49-1516-5BA87F96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539390A-EB2F-E6CA-646B-4AE246EC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59ACB0A-A3BB-0205-8043-A4B31C4A9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8808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B3867E-DEB8-6963-65C1-FDC73B452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2B10836-763B-7F26-F51D-0149E8D92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C66AB20-5D7E-05BD-6E58-BE9EF3C43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A63EB4-2C66-17D9-7ADF-92E773DA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73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3DAFAE4-2CE0-2334-E881-FDC4D4887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970EE600-F31B-9FAF-14C0-9CCA9BFFB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AB6F52A-721E-994D-8ADF-8287B0FD5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1872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B1925-8211-561A-5C05-BEADEF3B5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2D62D1-3ABF-80DF-2910-1E108FCE7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CCDA7C-33DC-BA61-DB8A-8B02CD5E6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617DF6-4E9D-0C3A-C129-7DC5D4EC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BED7C4-EC60-C54A-9C00-ED0622321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3F11D01-74EC-21D6-635D-D80E5CCB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936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F7567-207B-005E-7DB2-4FE92907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789FA58-3335-8B11-C0AB-C05AE95D6B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B4E6B96-56E6-87C6-921B-4AED25FF5D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8CC5F5-CFD3-49CC-F95D-FD97F92F7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446938-1E5B-2989-42A9-EE7818606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634D32-642A-2AA7-7FD9-45EE2C39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83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5678D2E-7363-3557-D01C-774599DC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270E90E-4B21-809B-8CEA-C49DD4B6B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E5431F-22B5-95EB-6916-F37308F56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A7812-0FD9-434C-BB48-73CC63F33876}" type="datetimeFigureOut">
              <a:rPr lang="cs-CZ" smtClean="0"/>
              <a:t>01.12.2023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8EEAE9-E8E3-C2C7-0EE5-43FB080D1C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3E8FB1-F3FB-587F-80CF-A9A9B923E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4D9B1-264D-4011-9318-69092517DD0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7153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2272E"/>
          </a:solidFill>
          <a:latin typeface="Consolas" panose="020B0609020204030204" pitchFamily="49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2272E"/>
          </a:solidFill>
          <a:latin typeface="Cascadia Code SemiLight" panose="020B0609020000020004" pitchFamily="49" charset="0"/>
          <a:ea typeface="+mn-ea"/>
          <a:cs typeface="Cascadia Code SemiLight" panose="020B0609020000020004" pitchFamily="49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2272E"/>
          </a:solidFill>
          <a:latin typeface="Cascadia Code SemiLight" panose="020B0609020000020004" pitchFamily="49" charset="0"/>
          <a:ea typeface="+mn-ea"/>
          <a:cs typeface="Cascadia Code SemiLight" panose="020B0609020000020004" pitchFamily="49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2272E"/>
          </a:solidFill>
          <a:latin typeface="Cascadia Code SemiLight" panose="020B0609020000020004" pitchFamily="49" charset="0"/>
          <a:ea typeface="+mn-ea"/>
          <a:cs typeface="Cascadia Code SemiLight" panose="020B0609020000020004" pitchFamily="49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72E"/>
          </a:solidFill>
          <a:latin typeface="Cascadia Code SemiLight" panose="020B0609020000020004" pitchFamily="49" charset="0"/>
          <a:ea typeface="+mn-ea"/>
          <a:cs typeface="Cascadia Code SemiLight" panose="020B0609020000020004" pitchFamily="49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2272E"/>
          </a:solidFill>
          <a:latin typeface="Cascadia Code SemiLight" panose="020B0609020000020004" pitchFamily="49" charset="0"/>
          <a:ea typeface="+mn-ea"/>
          <a:cs typeface="Cascadia Code SemiLight" panose="020B0609020000020004" pitchFamily="49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uractiv.cz/section/politika/interview/pobaltske-staty-jsou-mnohem-opatrnejsi-vuci-rusku-nez-visegrad/" TargetMode="External"/><Relationship Id="rId2" Type="http://schemas.openxmlformats.org/officeDocument/2006/relationships/hyperlink" Target="https://www.mundo.cz/pobalti/histori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isco.cz/zemepis/pobaltske-staty.php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C70891-532C-1BF9-C474-C5ACC26C7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433" y="1122363"/>
            <a:ext cx="10587134" cy="2387600"/>
          </a:xfrm>
        </p:spPr>
        <p:txBody>
          <a:bodyPr/>
          <a:lstStyle/>
          <a:p>
            <a:r>
              <a:rPr lang="cs-CZ"/>
              <a:t>Vývoj pobaltských států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F6EF4E2-3D53-BB14-5383-B9FE75ACB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cs-CZ"/>
              <a:t>Richard Mlejnek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153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7AEE09-D54F-4297-B920-8139D483B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Lotyšsko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C20A65F-23AC-7150-077A-E4AB9E7198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Seversko-baltská spolupráce</a:t>
            </a:r>
          </a:p>
          <a:p>
            <a:r>
              <a:rPr lang="cs-CZ" dirty="0"/>
              <a:t>Obava z Ruska a Běloruska – špatné vztahy</a:t>
            </a:r>
          </a:p>
          <a:p>
            <a:r>
              <a:rPr lang="cs-CZ" dirty="0"/>
              <a:t>V zemi sídlí několik ruských opozičních medií</a:t>
            </a:r>
          </a:p>
          <a:p>
            <a:pPr lvl="1"/>
            <a:r>
              <a:rPr lang="cs-CZ" dirty="0" err="1"/>
              <a:t>Novaja</a:t>
            </a:r>
            <a:r>
              <a:rPr lang="cs-CZ" dirty="0"/>
              <a:t> gazeta</a:t>
            </a:r>
          </a:p>
          <a:p>
            <a:pPr lvl="1"/>
            <a:r>
              <a:rPr lang="cs-CZ" dirty="0" err="1"/>
              <a:t>Meduza</a:t>
            </a:r>
            <a:endParaRPr lang="cs-CZ" dirty="0"/>
          </a:p>
          <a:p>
            <a:r>
              <a:rPr lang="cs-CZ" dirty="0"/>
              <a:t>Ekonomika</a:t>
            </a:r>
          </a:p>
          <a:p>
            <a:pPr lvl="1"/>
            <a:r>
              <a:rPr lang="cs-CZ" dirty="0"/>
              <a:t>Euro zóna</a:t>
            </a:r>
          </a:p>
          <a:p>
            <a:pPr lvl="1"/>
            <a:r>
              <a:rPr lang="cs-CZ" dirty="0"/>
              <a:t>Průmyslově-zemědělský stát</a:t>
            </a:r>
          </a:p>
          <a:p>
            <a:pPr lvl="1"/>
            <a:endParaRPr lang="cs-CZ" dirty="0"/>
          </a:p>
        </p:txBody>
      </p:sp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3EB599E6-67AD-BF9B-AD16-6916C5A8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26" y="365126"/>
            <a:ext cx="3762909" cy="218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69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1B3EF-FA22-7225-0C1E-EAC57D86D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6F17A-3EFA-6B3E-20CA-03AE24F86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1972 – sebeupálení </a:t>
            </a:r>
            <a:r>
              <a:rPr lang="cs-CZ" dirty="0" err="1"/>
              <a:t>Romase</a:t>
            </a:r>
            <a:r>
              <a:rPr lang="cs-CZ" dirty="0"/>
              <a:t> </a:t>
            </a:r>
            <a:r>
              <a:rPr lang="cs-CZ" dirty="0" err="1"/>
              <a:t>Kalanty</a:t>
            </a:r>
            <a:endParaRPr lang="cs-CZ" dirty="0"/>
          </a:p>
          <a:p>
            <a:pPr lvl="1"/>
            <a:r>
              <a:rPr lang="cs-CZ" dirty="0"/>
              <a:t>nesouhlas se sovětskou okupací</a:t>
            </a:r>
          </a:p>
          <a:p>
            <a:r>
              <a:rPr lang="cs-CZ" dirty="0"/>
              <a:t>1990 – vyhlášení nezávislosti</a:t>
            </a:r>
          </a:p>
          <a:p>
            <a:pPr lvl="1"/>
            <a:r>
              <a:rPr lang="cs-CZ" dirty="0"/>
              <a:t>Rusko přerušilo dodávky ropy, nárůst inflace, okupace</a:t>
            </a:r>
          </a:p>
          <a:p>
            <a:r>
              <a:rPr lang="cs-CZ" dirty="0"/>
              <a:t>1991 – uznání Litvy Sovětským svazem</a:t>
            </a:r>
          </a:p>
          <a:p>
            <a:r>
              <a:rPr lang="cs-CZ" dirty="0"/>
              <a:t>Ekonomika</a:t>
            </a:r>
          </a:p>
          <a:p>
            <a:pPr lvl="1"/>
            <a:r>
              <a:rPr lang="cs-CZ" dirty="0"/>
              <a:t>Euro zóna</a:t>
            </a:r>
          </a:p>
          <a:p>
            <a:pPr lvl="1"/>
            <a:r>
              <a:rPr lang="cs-CZ" dirty="0"/>
              <a:t>Průmyslově-zemědělský stát</a:t>
            </a:r>
          </a:p>
          <a:p>
            <a:pPr lvl="1"/>
            <a:r>
              <a:rPr lang="cs-CZ" dirty="0"/>
              <a:t>Závislí na jaderné energii</a:t>
            </a:r>
          </a:p>
        </p:txBody>
      </p:sp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948F2357-BC59-B970-BB1A-0F6FE3862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85" y="365126"/>
            <a:ext cx="3190544" cy="249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40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80D7BD-2613-4838-7321-5E1BD6F85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EF6471-50C5-8489-70BA-41AF0624C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Wikipedia</a:t>
            </a:r>
          </a:p>
          <a:p>
            <a:r>
              <a:rPr lang="cs-CZ" dirty="0">
                <a:hlinkClick r:id="rId2"/>
              </a:rPr>
              <a:t>https://www.mundo.cz/pobalti/historie</a:t>
            </a:r>
            <a:endParaRPr lang="cs-CZ" dirty="0"/>
          </a:p>
          <a:p>
            <a:r>
              <a:rPr lang="cs-CZ" dirty="0">
                <a:hlinkClick r:id="rId3"/>
              </a:rPr>
              <a:t>https://euractiv.cz/section/politika/interview/pobaltske-staty-jsou-mnohem-opatrnejsi-vuci-rusku-nez-visegrad/</a:t>
            </a:r>
            <a:endParaRPr lang="cs-CZ" dirty="0"/>
          </a:p>
          <a:p>
            <a:r>
              <a:rPr lang="cs-CZ" dirty="0">
                <a:hlinkClick r:id="rId4"/>
              </a:rPr>
              <a:t>https://edisco.cz/zemepis/pobaltske-staty.php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8314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EB7B89-70C9-30BD-BA29-083350A12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dirty="0"/>
              <a:t>Pobaltské státy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D8747C-7B61-19FE-72A9-FC8F184B1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79603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Estonsko</a:t>
            </a:r>
          </a:p>
          <a:p>
            <a:r>
              <a:rPr lang="cs-CZ" sz="2200" dirty="0"/>
              <a:t>Lotyšsko</a:t>
            </a:r>
          </a:p>
          <a:p>
            <a:r>
              <a:rPr lang="cs-CZ" sz="2200" dirty="0"/>
              <a:t>Litva</a:t>
            </a:r>
          </a:p>
          <a:p>
            <a:r>
              <a:rPr lang="cs-CZ" sz="2200" dirty="0"/>
              <a:t>Všechny státy součástí EU a NATO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6B9ED6A-0B56-916B-6EC5-DD6730E23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84653" y="0"/>
            <a:ext cx="670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37D808-CCB3-0CAB-39CD-732730B92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4200" dirty="0"/>
              <a:t>Společná hysterie s Ruskem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6F4BEA-5A5E-5BC3-EACA-844DC5E9A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96855"/>
            <a:ext cx="4243589" cy="3320668"/>
          </a:xfrm>
        </p:spPr>
        <p:txBody>
          <a:bodyPr>
            <a:normAutofit/>
          </a:bodyPr>
          <a:lstStyle/>
          <a:p>
            <a:r>
              <a:rPr lang="cs-CZ" sz="2200" dirty="0"/>
              <a:t>Od konce 18. století součást Ruského impéria</a:t>
            </a:r>
          </a:p>
          <a:p>
            <a:r>
              <a:rPr lang="cs-CZ" sz="2200" dirty="0"/>
              <a:t>Rozpad Polsko-litevské unie</a:t>
            </a:r>
          </a:p>
          <a:p>
            <a:r>
              <a:rPr lang="cs-CZ" sz="2200" dirty="0"/>
              <a:t>Do první světové války</a:t>
            </a:r>
          </a:p>
          <a:p>
            <a:endParaRPr lang="cs-CZ" sz="2200" dirty="0"/>
          </a:p>
        </p:txBody>
      </p:sp>
      <p:pic>
        <p:nvPicPr>
          <p:cNvPr id="5" name="Obrázek 4" descr="Obsah obrázku mapa, Země, Svět, planeta&#10;&#10;Popis byl vytvořen automaticky">
            <a:extLst>
              <a:ext uri="{FF2B5EF4-FFF2-40B4-BE49-F238E27FC236}">
                <a16:creationId xmlns:a16="http://schemas.microsoft.com/office/drawing/2014/main" id="{2B5233A8-C77D-4798-A081-4DAE913745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0A42B524-3857-1743-305A-C0014E562A69}"/>
              </a:ext>
            </a:extLst>
          </p:cNvPr>
          <p:cNvSpPr/>
          <p:nvPr/>
        </p:nvSpPr>
        <p:spPr>
          <a:xfrm rot="3009016">
            <a:off x="7197135" y="2801037"/>
            <a:ext cx="253583" cy="40878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049D5D6C-02C6-D555-1713-C014C91ACDCB}"/>
              </a:ext>
            </a:extLst>
          </p:cNvPr>
          <p:cNvSpPr/>
          <p:nvPr/>
        </p:nvSpPr>
        <p:spPr>
          <a:xfrm rot="19717578">
            <a:off x="6765724" y="1609349"/>
            <a:ext cx="212047" cy="1345721"/>
          </a:xfrm>
          <a:prstGeom prst="downArrow">
            <a:avLst>
              <a:gd name="adj1" fmla="val 17454"/>
              <a:gd name="adj2" fmla="val 106954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6418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3F4910-292E-3D84-1533-84BCCEA9E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Sovětský svaz (SSSR)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4C1DEE-C446-271C-FF1B-6B96421EE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Samostatné svazové republiky v rámci SSSR</a:t>
            </a:r>
          </a:p>
          <a:p>
            <a:pPr lvl="1"/>
            <a:r>
              <a:rPr lang="cs-CZ" dirty="0"/>
              <a:t>Estonská SSR</a:t>
            </a:r>
          </a:p>
          <a:p>
            <a:pPr lvl="1"/>
            <a:r>
              <a:rPr lang="cs-CZ" dirty="0"/>
              <a:t>Lotyšská SSR</a:t>
            </a:r>
          </a:p>
          <a:p>
            <a:pPr lvl="1"/>
            <a:r>
              <a:rPr lang="cs-CZ" dirty="0"/>
              <a:t>Litevská SSR</a:t>
            </a:r>
          </a:p>
          <a:p>
            <a:r>
              <a:rPr lang="cs-CZ" dirty="0"/>
              <a:t>Začátek 90. let – rozvolňování režimu</a:t>
            </a:r>
          </a:p>
          <a:p>
            <a:r>
              <a:rPr lang="cs-CZ" dirty="0"/>
              <a:t>Okupace Vilniusu a Rigy v lednu 1991</a:t>
            </a:r>
          </a:p>
          <a:p>
            <a:r>
              <a:rPr lang="cs-CZ" dirty="0"/>
              <a:t>V referendech odhlasovali samostatnost</a:t>
            </a:r>
          </a:p>
          <a:p>
            <a:pPr lvl="1"/>
            <a:r>
              <a:rPr lang="cs-CZ" dirty="0"/>
              <a:t>Po rozpadu Sovětského svazu nevstoupili do </a:t>
            </a:r>
            <a:r>
              <a:rPr lang="cs-CZ" dirty="0">
                <a:latin typeface="Cascadia Code" panose="020B0609020000020004" pitchFamily="49" charset="0"/>
                <a:cs typeface="Cascadia Code" panose="020B0609020000020004" pitchFamily="49" charset="0"/>
              </a:rPr>
              <a:t>Společenství nezávislých států </a:t>
            </a:r>
            <a:r>
              <a:rPr lang="cs-CZ" dirty="0"/>
              <a:t>(SNS)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1186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F9707-9363-7FCB-158A-37F385727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Společenství nezávislých států (SNS)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36492D-3329-D0C9-2810-C64AD3768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59483" cy="4351338"/>
          </a:xfrm>
        </p:spPr>
        <p:txBody>
          <a:bodyPr/>
          <a:lstStyle/>
          <a:p>
            <a:r>
              <a:rPr lang="cs-CZ" dirty="0"/>
              <a:t>9 z 15 bývalých svazových republik SSSR</a:t>
            </a:r>
          </a:p>
          <a:p>
            <a:r>
              <a:rPr lang="cs-CZ" dirty="0"/>
              <a:t>Volné sdružení států</a:t>
            </a:r>
          </a:p>
          <a:p>
            <a:pPr lvl="1"/>
            <a:r>
              <a:rPr lang="cs-CZ" dirty="0"/>
              <a:t>pokračovatel Sovětského svazu</a:t>
            </a:r>
          </a:p>
          <a:p>
            <a:r>
              <a:rPr lang="cs-CZ" dirty="0"/>
              <a:t>Téměř žádné </a:t>
            </a:r>
            <a:r>
              <a:rPr lang="cs-CZ" dirty="0" err="1"/>
              <a:t>pravomoce</a:t>
            </a:r>
            <a:endParaRPr lang="cs-CZ" dirty="0"/>
          </a:p>
          <a:p>
            <a:r>
              <a:rPr lang="cs-CZ" dirty="0"/>
              <a:t>Zóna volného obchodu</a:t>
            </a:r>
          </a:p>
          <a:p>
            <a:r>
              <a:rPr lang="cs-CZ" sz="2000" dirty="0"/>
              <a:t>Arménie, Ázerbájdžán, Bělorusko, Kazachstán, Kyrgyzstán, Moldavsko, Rusko, Tádžikistán a Uzbekistán</a:t>
            </a:r>
          </a:p>
        </p:txBody>
      </p:sp>
      <p:pic>
        <p:nvPicPr>
          <p:cNvPr id="5" name="Obrázek 4" descr="Obsah obrázku kruh, symbol, logo, Grafika&#10;&#10;Popis byl vytvořen automaticky">
            <a:extLst>
              <a:ext uri="{FF2B5EF4-FFF2-40B4-BE49-F238E27FC236}">
                <a16:creationId xmlns:a16="http://schemas.microsoft.com/office/drawing/2014/main" id="{F7D855E3-A9B3-533A-B6D3-7FFC66B4F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011" y="2399750"/>
            <a:ext cx="2162292" cy="205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6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6997093-7D8E-F981-F4FD-02172C5A1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772" y="365125"/>
            <a:ext cx="4840010" cy="1807305"/>
          </a:xfrm>
        </p:spPr>
        <p:txBody>
          <a:bodyPr>
            <a:normAutofit/>
          </a:bodyPr>
          <a:lstStyle/>
          <a:p>
            <a:r>
              <a:rPr lang="cs-CZ"/>
              <a:t>Baltský řetěz</a:t>
            </a:r>
            <a:endParaRPr lang="cs-CZ" dirty="0"/>
          </a:p>
        </p:txBody>
      </p:sp>
      <p:pic>
        <p:nvPicPr>
          <p:cNvPr id="5" name="Obrázek 4" descr="Obsah obrázku oblečení, osoba, obloha, muž&#10;&#10;Popis byl vytvořen automaticky">
            <a:extLst>
              <a:ext uri="{FF2B5EF4-FFF2-40B4-BE49-F238E27FC236}">
                <a16:creationId xmlns:a16="http://schemas.microsoft.com/office/drawing/2014/main" id="{46BE226B-D193-A17B-3774-E10FBE347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44" r="5422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BD783-1172-8650-5239-9D7DDB081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5772" y="2333297"/>
            <a:ext cx="5510572" cy="3843666"/>
          </a:xfrm>
        </p:spPr>
        <p:txBody>
          <a:bodyPr>
            <a:normAutofit/>
          </a:bodyPr>
          <a:lstStyle/>
          <a:p>
            <a:r>
              <a:rPr lang="cs-CZ" sz="2000" dirty="0"/>
              <a:t>23.srpna 1989</a:t>
            </a:r>
          </a:p>
          <a:p>
            <a:r>
              <a:rPr lang="cs-CZ" sz="2000" dirty="0"/>
              <a:t>Demonstrace proti Sovětského svazu</a:t>
            </a:r>
          </a:p>
          <a:p>
            <a:r>
              <a:rPr lang="cs-CZ" sz="2000" dirty="0"/>
              <a:t>Snaha o obnovení suverenity</a:t>
            </a:r>
          </a:p>
          <a:p>
            <a:r>
              <a:rPr lang="cs-CZ" sz="2000" dirty="0"/>
              <a:t>2 miliony lidí, přibližně 600 km</a:t>
            </a:r>
          </a:p>
          <a:p>
            <a:r>
              <a:rPr lang="cs-CZ" sz="2000" dirty="0"/>
              <a:t>Spojoval: Vilnius-Rigu-Tallinn</a:t>
            </a:r>
          </a:p>
          <a:p>
            <a:r>
              <a:rPr lang="cs-CZ" sz="2000" dirty="0"/>
              <a:t>SSSR je označilo za nebezpečné nacionalisty</a:t>
            </a:r>
          </a:p>
        </p:txBody>
      </p:sp>
    </p:spTree>
    <p:extLst>
      <p:ext uri="{BB962C8B-B14F-4D97-AF65-F5344CB8AC3E}">
        <p14:creationId xmlns:p14="http://schemas.microsoft.com/office/powerpoint/2010/main" val="1261161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03ED03-4454-601C-92EE-46CBFD02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cs-CZ"/>
              <a:t>Pobaltské státy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18D90A-4010-E3CE-8790-F68BE7534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cs-CZ" sz="2000" dirty="0"/>
              <a:t>Blízko k severským státům</a:t>
            </a:r>
          </a:p>
          <a:p>
            <a:r>
              <a:rPr lang="cs-CZ" sz="2000" dirty="0"/>
              <a:t>Ekonomicky vázaní na západ</a:t>
            </a:r>
          </a:p>
          <a:p>
            <a:r>
              <a:rPr lang="cs-CZ" sz="2000" dirty="0"/>
              <a:t>Distancují se od Ruska</a:t>
            </a:r>
          </a:p>
          <a:p>
            <a:r>
              <a:rPr lang="cs-CZ" sz="2000" dirty="0"/>
              <a:t>1990 propad ekonomiky</a:t>
            </a:r>
          </a:p>
        </p:txBody>
      </p:sp>
      <p:pic>
        <p:nvPicPr>
          <p:cNvPr id="7" name="Obrázek 6" descr="Obsah obrázku text, mapa, atlas, Písmo&#10;&#10;Popis byl vytvořen automaticky">
            <a:extLst>
              <a:ext uri="{FF2B5EF4-FFF2-40B4-BE49-F238E27FC236}">
                <a16:creationId xmlns:a16="http://schemas.microsoft.com/office/drawing/2014/main" id="{CAFF8871-90C0-209F-18BA-3F139AA4F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" b="195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45533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snímek obrazovky, Vykreslený graf, řada/pruh&#10;&#10;Popis byl vytvořen automaticky">
            <a:extLst>
              <a:ext uri="{FF2B5EF4-FFF2-40B4-BE49-F238E27FC236}">
                <a16:creationId xmlns:a16="http://schemas.microsoft.com/office/drawing/2014/main" id="{35B5177B-3C46-EC59-9118-B29A5FB5F8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13" y="358517"/>
            <a:ext cx="8695174" cy="6140966"/>
          </a:xfrm>
        </p:spPr>
      </p:pic>
    </p:spTree>
    <p:extLst>
      <p:ext uri="{BB962C8B-B14F-4D97-AF65-F5344CB8AC3E}">
        <p14:creationId xmlns:p14="http://schemas.microsoft.com/office/powerpoint/2010/main" val="3658232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941006-411F-3CE9-57CE-89B02BDA3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Estonsko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95427-3853-5327-8AD6-C8293D34A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4136" cy="4351338"/>
          </a:xfrm>
        </p:spPr>
        <p:txBody>
          <a:bodyPr/>
          <a:lstStyle/>
          <a:p>
            <a:r>
              <a:rPr lang="cs-CZ" dirty="0"/>
              <a:t>Silné vazby na severské státy</a:t>
            </a:r>
          </a:p>
          <a:p>
            <a:pPr lvl="1"/>
            <a:r>
              <a:rPr lang="cs-CZ" dirty="0"/>
              <a:t>Finsko a Švédsko</a:t>
            </a:r>
          </a:p>
          <a:p>
            <a:r>
              <a:rPr lang="cs-CZ" dirty="0"/>
              <a:t>Vztahy s Ruskem chladné</a:t>
            </a:r>
          </a:p>
          <a:p>
            <a:r>
              <a:rPr lang="cs-CZ" dirty="0"/>
              <a:t>Podpora Ukrajiny</a:t>
            </a:r>
          </a:p>
          <a:p>
            <a:r>
              <a:rPr lang="cs-CZ" dirty="0"/>
              <a:t>Ekonomika</a:t>
            </a:r>
          </a:p>
          <a:p>
            <a:pPr lvl="1"/>
            <a:r>
              <a:rPr lang="cs-CZ" dirty="0"/>
              <a:t>Euro zóna</a:t>
            </a:r>
          </a:p>
          <a:p>
            <a:pPr lvl="1"/>
            <a:r>
              <a:rPr lang="cs-CZ" dirty="0"/>
              <a:t>Významní v oblastech: IT, telekomunikací a bankovnictví</a:t>
            </a:r>
          </a:p>
          <a:p>
            <a:pPr lvl="1"/>
            <a:r>
              <a:rPr lang="cs-CZ" dirty="0"/>
              <a:t>Plán na zavedení </a:t>
            </a:r>
            <a:r>
              <a:rPr lang="cs-CZ" dirty="0" err="1"/>
              <a:t>Estcoinu</a:t>
            </a:r>
            <a:r>
              <a:rPr lang="cs-CZ" dirty="0"/>
              <a:t> (neuspěl)</a:t>
            </a:r>
          </a:p>
          <a:p>
            <a:pPr lvl="1"/>
            <a:endParaRPr lang="cs-CZ" dirty="0"/>
          </a:p>
        </p:txBody>
      </p:sp>
      <p:pic>
        <p:nvPicPr>
          <p:cNvPr id="5" name="Obrázek 4" descr="Obsah obrázku mapa, obloha, Svět, silueta&#10;&#10;Popis byl vytvořen automaticky">
            <a:extLst>
              <a:ext uri="{FF2B5EF4-FFF2-40B4-BE49-F238E27FC236}">
                <a16:creationId xmlns:a16="http://schemas.microsoft.com/office/drawing/2014/main" id="{B07FBFAD-214F-A99A-B90D-3CC00F206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228" y="365125"/>
            <a:ext cx="3389107" cy="221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9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400</Words>
  <Application>Microsoft Office PowerPoint</Application>
  <PresentationFormat>Širokoúhlá obrazovka</PresentationFormat>
  <Paragraphs>82</Paragraphs>
  <Slides>12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Arial</vt:lpstr>
      <vt:lpstr>Calibri</vt:lpstr>
      <vt:lpstr>Cascadia Code</vt:lpstr>
      <vt:lpstr>Cascadia Code SemiLight</vt:lpstr>
      <vt:lpstr>Consolas</vt:lpstr>
      <vt:lpstr>Motiv Office</vt:lpstr>
      <vt:lpstr>Vývoj pobaltských států</vt:lpstr>
      <vt:lpstr>Pobaltské státy</vt:lpstr>
      <vt:lpstr>Společná hysterie s Ruskem</vt:lpstr>
      <vt:lpstr>Sovětský svaz (SSSR)</vt:lpstr>
      <vt:lpstr>Společenství nezávislých států (SNS)</vt:lpstr>
      <vt:lpstr>Baltský řetěz</vt:lpstr>
      <vt:lpstr>Pobaltské státy</vt:lpstr>
      <vt:lpstr>Prezentace aplikace PowerPoint</vt:lpstr>
      <vt:lpstr>Estonsko</vt:lpstr>
      <vt:lpstr>Lotyšsko</vt:lpstr>
      <vt:lpstr>Litva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Pobaltské státy</dc:title>
  <dc:creator>Richard Mlejnek</dc:creator>
  <cp:lastModifiedBy>Richard Mlejnek</cp:lastModifiedBy>
  <cp:revision>11</cp:revision>
  <dcterms:created xsi:type="dcterms:W3CDTF">2023-11-29T17:57:54Z</dcterms:created>
  <dcterms:modified xsi:type="dcterms:W3CDTF">2023-12-01T09:36:09Z</dcterms:modified>
</cp:coreProperties>
</file>