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 Mono Medium"/>
      <p:regular r:id="rId19"/>
      <p:bold r:id="rId20"/>
      <p:italic r:id="rId21"/>
      <p:boldItalic r:id="rId22"/>
    </p:embeddedFont>
    <p:embeddedFont>
      <p:font typeface="Roboto Mono Light"/>
      <p:regular r:id="rId23"/>
      <p:bold r:id="rId24"/>
      <p:italic r:id="rId25"/>
      <p:boldItalic r:id="rId26"/>
    </p:embeddedFont>
    <p:embeddedFont>
      <p:font typeface="Comfortaa Medium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onoMedium-bold.fntdata"/><Relationship Id="rId22" Type="http://schemas.openxmlformats.org/officeDocument/2006/relationships/font" Target="fonts/RobotoMonoMedium-boldItalic.fntdata"/><Relationship Id="rId21" Type="http://schemas.openxmlformats.org/officeDocument/2006/relationships/font" Target="fonts/RobotoMonoMedium-italic.fntdata"/><Relationship Id="rId24" Type="http://schemas.openxmlformats.org/officeDocument/2006/relationships/font" Target="fonts/RobotoMonoLight-bold.fntdata"/><Relationship Id="rId23" Type="http://schemas.openxmlformats.org/officeDocument/2006/relationships/font" Target="fonts/RobotoMonoLigh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MonoLight-boldItalic.fntdata"/><Relationship Id="rId25" Type="http://schemas.openxmlformats.org/officeDocument/2006/relationships/font" Target="fonts/RobotoMonoLight-italic.fntdata"/><Relationship Id="rId28" Type="http://schemas.openxmlformats.org/officeDocument/2006/relationships/font" Target="fonts/ComfortaaMedium-bold.fntdata"/><Relationship Id="rId27" Type="http://schemas.openxmlformats.org/officeDocument/2006/relationships/font" Target="fonts/ComfortaaMedium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MonoMedium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0fdf56e4b8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0fdf56e4b8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16343b8c81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16343b8c8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1fd09c6e9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1fd09c6e9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Jenom na Amazon Lumberyard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0fdf56e4b8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0fdf56e4b8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0fdf56e4b8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0fdf56e4b8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1fd09c6e9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1fd09c6e9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265c65302e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265c65302e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16343b8c8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16343b8c8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CryEngine - </a:t>
            </a:r>
            <a:r>
              <a:rPr lang="cs"/>
              <a:t>Flow Graph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265c65302e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265c65302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Podobné pythonu, velmi jednoduché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265c65302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265c65302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Podobně jako v CryEnginu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0fdf56e4b8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0fdf56e4b8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0fdf56e4b8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0fdf56e4b8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7104600" y="-1960125"/>
            <a:ext cx="3284400" cy="33216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5545850" y="3742256"/>
            <a:ext cx="5630600" cy="2391200"/>
          </a:xfrm>
          <a:custGeom>
            <a:rect b="b" l="l" r="r" t="t"/>
            <a:pathLst>
              <a:path extrusionOk="0" h="95648" w="225224">
                <a:moveTo>
                  <a:pt x="222542" y="39602"/>
                </a:moveTo>
                <a:cubicBezTo>
                  <a:pt x="214093" y="26075"/>
                  <a:pt x="170545" y="2885"/>
                  <a:pt x="149468" y="233"/>
                </a:cubicBezTo>
                <a:cubicBezTo>
                  <a:pt x="128391" y="-2418"/>
                  <a:pt x="113201" y="20188"/>
                  <a:pt x="96078" y="23693"/>
                </a:cubicBezTo>
                <a:cubicBezTo>
                  <a:pt x="78956" y="27199"/>
                  <a:pt x="61204" y="15514"/>
                  <a:pt x="46733" y="21266"/>
                </a:cubicBezTo>
                <a:cubicBezTo>
                  <a:pt x="32262" y="27018"/>
                  <a:pt x="15454" y="46298"/>
                  <a:pt x="9252" y="58207"/>
                </a:cubicBezTo>
                <a:cubicBezTo>
                  <a:pt x="3050" y="70116"/>
                  <a:pt x="-8005" y="87015"/>
                  <a:pt x="9522" y="92722"/>
                </a:cubicBezTo>
                <a:cubicBezTo>
                  <a:pt x="27049" y="98430"/>
                  <a:pt x="82641" y="94340"/>
                  <a:pt x="114414" y="92452"/>
                </a:cubicBezTo>
                <a:cubicBezTo>
                  <a:pt x="146187" y="90565"/>
                  <a:pt x="182141" y="90205"/>
                  <a:pt x="200162" y="81397"/>
                </a:cubicBezTo>
                <a:cubicBezTo>
                  <a:pt x="218183" y="72589"/>
                  <a:pt x="230991" y="53129"/>
                  <a:pt x="222542" y="39602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 Medium"/>
              <a:buNone/>
              <a:defRPr sz="28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Mono Light"/>
              <a:buChar char="●"/>
              <a:defRPr sz="1800">
                <a:solidFill>
                  <a:srgbClr val="CCCCCC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Roboto Mono Light"/>
              <a:buChar char="○"/>
              <a:defRPr>
                <a:solidFill>
                  <a:srgbClr val="CCCCCC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Roboto Mono Light"/>
              <a:buChar char="■"/>
              <a:defRPr>
                <a:solidFill>
                  <a:srgbClr val="CCCCCC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Roboto Mono Light"/>
              <a:buChar char="●"/>
              <a:defRPr>
                <a:solidFill>
                  <a:srgbClr val="CCCCCC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Roboto Mono Light"/>
              <a:buChar char="○"/>
              <a:defRPr>
                <a:solidFill>
                  <a:srgbClr val="CCCCCC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Roboto Mono Light"/>
              <a:buChar char="■"/>
              <a:defRPr>
                <a:solidFill>
                  <a:srgbClr val="CCCCCC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Roboto Mono Light"/>
              <a:buChar char="●"/>
              <a:defRPr>
                <a:solidFill>
                  <a:srgbClr val="CCCCCC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Roboto Mono Light"/>
              <a:buChar char="○"/>
              <a:defRPr>
                <a:solidFill>
                  <a:srgbClr val="CCCCCC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Roboto Mono Light"/>
              <a:buChar char="■"/>
              <a:defRPr>
                <a:solidFill>
                  <a:srgbClr val="CCCCCC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121300" y="4531100"/>
            <a:ext cx="1304600" cy="525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/>
          <p:nvPr/>
        </p:nvSpPr>
        <p:spPr>
          <a:xfrm rot="-374109">
            <a:off x="-665669" y="522914"/>
            <a:ext cx="1131904" cy="4097674"/>
          </a:xfrm>
          <a:custGeom>
            <a:rect b="b" l="l" r="r" t="t"/>
            <a:pathLst>
              <a:path extrusionOk="0" h="130226" w="45280">
                <a:moveTo>
                  <a:pt x="33634" y="4398"/>
                </a:moveTo>
                <a:cubicBezTo>
                  <a:pt x="40510" y="9342"/>
                  <a:pt x="44825" y="24891"/>
                  <a:pt x="45229" y="35137"/>
                </a:cubicBezTo>
                <a:cubicBezTo>
                  <a:pt x="45634" y="45384"/>
                  <a:pt x="36960" y="57293"/>
                  <a:pt x="36061" y="65877"/>
                </a:cubicBezTo>
                <a:cubicBezTo>
                  <a:pt x="35162" y="74461"/>
                  <a:pt x="41005" y="77652"/>
                  <a:pt x="39836" y="86640"/>
                </a:cubicBezTo>
                <a:cubicBezTo>
                  <a:pt x="38668" y="95628"/>
                  <a:pt x="35297" y="113380"/>
                  <a:pt x="29050" y="119806"/>
                </a:cubicBezTo>
                <a:cubicBezTo>
                  <a:pt x="22803" y="126233"/>
                  <a:pt x="6939" y="136299"/>
                  <a:pt x="2355" y="125199"/>
                </a:cubicBezTo>
                <a:cubicBezTo>
                  <a:pt x="-2229" y="114099"/>
                  <a:pt x="1276" y="73158"/>
                  <a:pt x="1546" y="53204"/>
                </a:cubicBezTo>
                <a:cubicBezTo>
                  <a:pt x="1816" y="33250"/>
                  <a:pt x="-1375" y="13610"/>
                  <a:pt x="3973" y="5476"/>
                </a:cubicBezTo>
                <a:cubicBezTo>
                  <a:pt x="9321" y="-2658"/>
                  <a:pt x="26758" y="-545"/>
                  <a:pt x="33634" y="4398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o3de.org/" TargetMode="External"/><Relationship Id="rId4" Type="http://schemas.openxmlformats.org/officeDocument/2006/relationships/hyperlink" Target="https://www.o3de.org/docs/" TargetMode="External"/><Relationship Id="rId5" Type="http://schemas.openxmlformats.org/officeDocument/2006/relationships/hyperlink" Target="https://en.wikipedia.org/wiki/Open_3D_Engine" TargetMode="External"/><Relationship Id="rId6" Type="http://schemas.openxmlformats.org/officeDocument/2006/relationships/hyperlink" Target="https://www.youtube.com/watch?v=6-353OtcTkM" TargetMode="External"/><Relationship Id="rId7" Type="http://schemas.openxmlformats.org/officeDocument/2006/relationships/hyperlink" Target="https://www.youtube.com/watch?v=7hzdwKc4uQY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Open source, real-time 3D engine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2200"/>
              <a:t>Lukáš Jelen, </a:t>
            </a:r>
            <a:r>
              <a:rPr lang="cs" sz="2200"/>
              <a:t>Richard Mlejnek</a:t>
            </a:r>
            <a:endParaRPr sz="2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Vývoj pro platformy</a:t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Windows 10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Linux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macOS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iOS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Android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9325" y="1437850"/>
            <a:ext cx="1810601" cy="181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2"/>
          <p:cNvPicPr preferRelativeResize="0"/>
          <p:nvPr/>
        </p:nvPicPr>
        <p:blipFill rotWithShape="1">
          <a:blip r:embed="rId4">
            <a:alphaModFix/>
          </a:blip>
          <a:srcRect b="2098" l="25279" r="25279" t="2088"/>
          <a:stretch/>
        </p:blipFill>
        <p:spPr>
          <a:xfrm>
            <a:off x="6571975" y="2080850"/>
            <a:ext cx="2397798" cy="262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2"/>
          <p:cNvPicPr preferRelativeResize="0"/>
          <p:nvPr/>
        </p:nvPicPr>
        <p:blipFill rotWithShape="1">
          <a:blip r:embed="rId5">
            <a:alphaModFix/>
          </a:blip>
          <a:srcRect b="35087" l="20672" r="20666" t="8220"/>
          <a:stretch/>
        </p:blipFill>
        <p:spPr>
          <a:xfrm>
            <a:off x="4371250" y="423500"/>
            <a:ext cx="1746749" cy="105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2"/>
          <p:cNvPicPr preferRelativeResize="0"/>
          <p:nvPr/>
        </p:nvPicPr>
        <p:blipFill rotWithShape="1">
          <a:blip r:embed="rId6">
            <a:alphaModFix/>
          </a:blip>
          <a:srcRect b="6331" l="24910" r="24915" t="6331"/>
          <a:stretch/>
        </p:blipFill>
        <p:spPr>
          <a:xfrm>
            <a:off x="1961424" y="2864825"/>
            <a:ext cx="1810601" cy="202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Licencování (2023)</a:t>
            </a:r>
            <a:endParaRPr/>
          </a:p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Roboto Mono Medium"/>
                <a:ea typeface="Roboto Mono Medium"/>
                <a:cs typeface="Roboto Mono Medium"/>
                <a:sym typeface="Roboto Mono Medium"/>
              </a:rPr>
              <a:t>Freeware</a:t>
            </a:r>
            <a:endParaRPr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Kompletně zdarma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Open Source</a:t>
            </a:r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3275" y="1487375"/>
            <a:ext cx="4817326" cy="299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Vytvořené hry</a:t>
            </a:r>
            <a:endParaRPr/>
          </a:p>
        </p:txBody>
      </p:sp>
      <p:sp>
        <p:nvSpPr>
          <p:cNvPr id="136" name="Google Shape;136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cs"/>
              <a:t>Zatím nic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Zdroje</a:t>
            </a:r>
            <a:endParaRPr/>
          </a:p>
        </p:txBody>
      </p:sp>
      <p:sp>
        <p:nvSpPr>
          <p:cNvPr id="142" name="Google Shape;142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3"/>
              </a:rPr>
              <a:t>https://www.o3de.org/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4"/>
              </a:rPr>
              <a:t>https://www.o3de.org/docs/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5"/>
              </a:rPr>
              <a:t>https://en.wikipedia.org/wiki/Open_3D_Engine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6"/>
              </a:rPr>
              <a:t>https://www.youtube.com/watch?v=6-353OtcTkM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7"/>
              </a:rPr>
              <a:t>https://www.youtube.com/watch?v=7hzdwKc4uQY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Informace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Vývoj: </a:t>
            </a:r>
            <a:r>
              <a:rPr lang="cs">
                <a:latin typeface="Roboto Mono Medium"/>
                <a:ea typeface="Roboto Mono Medium"/>
                <a:cs typeface="Roboto Mono Medium"/>
                <a:sym typeface="Roboto Mono Medium"/>
              </a:rPr>
              <a:t>Open 3D Foundation </a:t>
            </a:r>
            <a:endParaRPr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Rok vydání: </a:t>
            </a:r>
            <a:r>
              <a:rPr lang="cs">
                <a:latin typeface="Roboto Mono Medium"/>
                <a:ea typeface="Roboto Mono Medium"/>
                <a:cs typeface="Roboto Mono Medium"/>
                <a:sym typeface="Roboto Mono Medium"/>
              </a:rPr>
              <a:t>2021</a:t>
            </a:r>
            <a:endParaRPr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Vychází z </a:t>
            </a:r>
            <a:r>
              <a:rPr lang="cs">
                <a:latin typeface="Roboto Mono Medium"/>
                <a:ea typeface="Roboto Mono Medium"/>
                <a:cs typeface="Roboto Mono Medium"/>
                <a:sym typeface="Roboto Mono Medium"/>
              </a:rPr>
              <a:t>Amazon Lumberyard</a:t>
            </a:r>
            <a:r>
              <a:rPr lang="cs"/>
              <a:t>, ten vycházel z </a:t>
            </a:r>
            <a:r>
              <a:rPr lang="cs">
                <a:latin typeface="Roboto Mono Medium"/>
                <a:ea typeface="Roboto Mono Medium"/>
                <a:cs typeface="Roboto Mono Medium"/>
                <a:sym typeface="Roboto Mono Medium"/>
              </a:rPr>
              <a:t>CryEngine</a:t>
            </a:r>
            <a:endParaRPr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Napsán v</a:t>
            </a:r>
            <a:r>
              <a:rPr lang="cs">
                <a:latin typeface="Roboto Mono Medium"/>
                <a:ea typeface="Roboto Mono Medium"/>
                <a:cs typeface="Roboto Mono Medium"/>
                <a:sym typeface="Roboto Mono Medium"/>
              </a:rPr>
              <a:t> C++, Lua, Python</a:t>
            </a:r>
            <a:endParaRPr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Zaměření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Roboto Mono Medium"/>
                <a:ea typeface="Roboto Mono Medium"/>
                <a:cs typeface="Roboto Mono Medium"/>
                <a:sym typeface="Roboto Mono Medium"/>
              </a:rPr>
              <a:t>AAA hry</a:t>
            </a:r>
            <a:endParaRPr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Tvorba filmů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Vizualizace architektury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Simulace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Skriptování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Dvě možnosti skriptování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400"/>
              <a:t>	</a:t>
            </a:r>
            <a:r>
              <a:rPr lang="cs" sz="1400">
                <a:latin typeface="Roboto Mono Medium"/>
                <a:ea typeface="Roboto Mono Medium"/>
                <a:cs typeface="Roboto Mono Medium"/>
                <a:sym typeface="Roboto Mono Medium"/>
              </a:rPr>
              <a:t>Lua Script</a:t>
            </a:r>
            <a:r>
              <a:rPr lang="cs" sz="1400"/>
              <a:t> - textové skriptování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400"/>
              <a:t>	</a:t>
            </a:r>
            <a:r>
              <a:rPr lang="cs" sz="1400">
                <a:latin typeface="Roboto Mono Medium"/>
                <a:ea typeface="Roboto Mono Medium"/>
                <a:cs typeface="Roboto Mono Medium"/>
                <a:sym typeface="Roboto Mono Medium"/>
              </a:rPr>
              <a:t>Script Canvas</a:t>
            </a:r>
            <a:r>
              <a:rPr lang="cs" sz="1400"/>
              <a:t> - grafické </a:t>
            </a:r>
            <a:r>
              <a:rPr lang="cs" sz="1400"/>
              <a:t>skriptování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Lze kombinovat oba dohromady</a:t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3625" y="1495450"/>
            <a:ext cx="2357750" cy="23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550" y="1051413"/>
            <a:ext cx="9143999" cy="3040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O3DE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Roboto Mono Medium"/>
                <a:ea typeface="Roboto Mono Medium"/>
                <a:cs typeface="Roboto Mono Medium"/>
                <a:sym typeface="Roboto Mono Medium"/>
              </a:rPr>
              <a:t>Open source</a:t>
            </a:r>
            <a:endParaRPr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Na vývoji se podílí např.</a:t>
            </a:r>
            <a:endParaRPr/>
          </a:p>
          <a:p>
            <a:pPr indent="457200" lvl="0" marL="0" rtl="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Adobe</a:t>
            </a:r>
            <a:endParaRPr/>
          </a:p>
          <a:p>
            <a:pPr indent="457200" lvl="0" marL="0" rtl="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Amazon</a:t>
            </a:r>
            <a:endParaRPr/>
          </a:p>
          <a:p>
            <a:pPr indent="457200" lvl="0" marL="0" rtl="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Epic Games</a:t>
            </a:r>
            <a:endParaRPr/>
          </a:p>
          <a:p>
            <a:pPr indent="457200" lvl="0" marL="0" rtl="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Huawei</a:t>
            </a:r>
            <a:endParaRPr/>
          </a:p>
          <a:p>
            <a:pPr indent="457200" lvl="0" marL="0" rtl="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Intel</a:t>
            </a:r>
            <a:endParaRPr/>
          </a:p>
          <a:p>
            <a:pPr indent="457200" lvl="0" marL="0" rtl="0" algn="l">
              <a:lnSpc>
                <a:spcPct val="7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Microsoft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Lze vyvíjet na</a:t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Windows</a:t>
            </a:r>
            <a:endParaRPr/>
          </a:p>
          <a:p>
            <a:pPr indent="45720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Linux</a:t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2925" y="2997650"/>
            <a:ext cx="1810601" cy="181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3375" y="609400"/>
            <a:ext cx="4849700" cy="274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