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61" r:id="rId6"/>
    <p:sldId id="264" r:id="rId7"/>
    <p:sldId id="263" r:id="rId8"/>
    <p:sldId id="262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3429BF3-FBB4-5CFA-9C1E-233218F164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B607A21-0329-6792-BED2-3CC340E6B0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8AFBE-47F3-446E-BD3A-31F67E1EF512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C46B3E6-E84A-E60C-20F8-1D884A13C3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25F8BF9-D2BD-8EC2-3BF0-372CEDBC43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B92B2-1DBE-4509-A540-3716703CD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856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6EB38-7FD3-429C-AF48-C5B79206E00A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0F289-55EE-4F58-B60C-E5F54687C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0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Svita – družina</a:t>
            </a:r>
          </a:p>
          <a:p>
            <a:r>
              <a:rPr lang="cs-CZ" dirty="0"/>
              <a:t>(mladý, naivní, leč zapálený sovětský básník, po setkání s </a:t>
            </a:r>
            <a:r>
              <a:rPr lang="cs-CZ" dirty="0" err="1"/>
              <a:t>Wolandem</a:t>
            </a:r>
            <a:r>
              <a:rPr lang="cs-CZ" dirty="0"/>
              <a:t> zešílí a na klinice se setká s Mistrem) představuje typického románového hrdinu každodennosti, činorodého a pohyblivého.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20F289-55EE-4F58-B60C-E5F54687CE2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517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MASOLIT (Masová organizace literátů)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20F289-55EE-4F58-B60C-E5F54687CE2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437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989E2C-55E1-0B5E-75E9-9A1DA1864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9D43603-B56B-FFD8-EF79-6DB86F583F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2EAAA7-EAAA-FDC5-F90D-877D46CCE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FA89E6-FFE0-19C6-69C1-231DB6B2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26A116-FEAC-8F48-6318-17CD29009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50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331899-9553-A366-B6B6-04FC5E6F9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E33F9B4-AE44-1F4F-462F-6626916CF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58C2B8-2037-CD20-A396-C2716DBF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0FA570-3D6E-8DF2-E67D-4BEDBC349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5FBD64-EFEC-277D-1775-6BDD89EF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603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3DF716F-DC58-3C09-EEA7-D731B7B2B2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7CAF78E-302B-F8EF-57AB-DBDCC7BF0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F7A90AE-DF21-4288-1822-5F6FE25FC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09F638-78A4-7494-F326-3F7C0773A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7D11673-49E2-235D-6AC1-F5DBC953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33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E85C26-E40F-5DC6-B218-6A85DEB47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4EF097-D702-C891-5932-EA9A0DF92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0BD9C6-0E2C-FE3E-3649-F527F5487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6C8C1A1-E15E-3375-DD33-1C3702EC6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8AE2D3-FE5C-587B-A63B-266371D96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03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191F52-CF19-132E-1A87-9B27E99ED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7E32B14-2131-C8DF-2FC6-7EAD8CA91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33069A-3500-9CE9-4919-E68B97919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6FE7F57-E8F2-1385-FB49-0B74249B2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F00914-1D88-F9DC-6CF5-67A121AA3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414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551DBD-FD16-FCCF-D56E-71FD13B8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F50B75-5CEE-593D-B2FC-F0F4A8BA05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0C26F5A-BDD2-D503-B3BD-A1BBE5B421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E038F85-D1AB-B865-2F8C-07E0E02BC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9E813A9-77B9-1157-A1FC-EB46B01C3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8571D6E-38F1-0FA3-451C-486477E9E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21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30A64E-EA2B-DEC2-67A4-2495F5D9F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B116BDD-D11F-2881-57AD-E7E36C4E8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8F305AA-99A4-972F-8D4E-1C16F68A1B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7FB6562-994A-1AE0-97E4-CF6CD8E3F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BAF32CC-4384-391F-53C9-C3EB0E4A65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6416049-63DC-4B48-9A75-F8EC0C2B5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DAB5B3B-A616-E82D-2BCC-13AF0FDFC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0AAC7B1-7F11-9BEA-DB66-1E61D61B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0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E14155-4FCB-0EA0-CD6F-171AD0A08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E6B30FC-C604-C792-6130-03B693C4C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BB85D15-5024-9E68-7C31-5F500D0AB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4A248FB-320D-9C68-3958-23CFD73F2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94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73EE42F-F376-80D1-E8E5-644E35AE1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B7DBF3B-4920-F231-878A-30824AF2F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13F814-FE1F-CE32-06B1-E9FDE1EB4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6375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9270A1-9826-C342-C0B4-27C422C6F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4D8D61-9B5E-E280-9960-9B109D2BC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6FC4C12-B452-1DA7-69E5-1A521A0E2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1E79F76-AA91-412E-945E-13A87AAC1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10DE1F5-2095-71F6-7A56-0A8C28CD2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C219070-3D12-42F2-12D8-026A7AACB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82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BCC35D-37BC-5197-4340-23D1A5671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858C88F-E1E8-80F5-5344-9EB672368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1DAFDCF-A547-2C94-AAF6-B2EA75B24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3CDCCEF-8894-AC2F-FEFB-C87201F00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33558C9-0AB3-8622-AF74-ACE400C2F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477AAA-7C2D-660B-0653-901B654AE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167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05642C-6367-0489-80E7-E4A345017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3F63D78-CB53-A60F-049D-2BCC5168F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B10C99-DD65-7EC9-9C65-202E32AE6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7B315-AB09-4EA2-B20D-5722F48742FE}" type="datetimeFigureOut">
              <a:rPr lang="cs-CZ" smtClean="0"/>
              <a:t>20.04.2023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BEC525-C5FF-DC67-ECAF-22063C2F1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370DA8-27B3-45F3-51D0-9233645090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53609-AA8F-4310-A09A-68234C3758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92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osterama" panose="020B0504020200020000" pitchFamily="34" charset="0"/>
          <a:ea typeface="+mj-ea"/>
          <a:cs typeface="Posterama" panose="020B0504020200020000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oppins Light" panose="00000400000000000000" pitchFamily="2" charset="-18"/>
          <a:ea typeface="+mn-ea"/>
          <a:cs typeface="Poppins Light" panose="00000400000000000000" pitchFamily="2" charset="-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oppins Light" panose="00000400000000000000" pitchFamily="2" charset="-18"/>
          <a:ea typeface="+mn-ea"/>
          <a:cs typeface="Poppins Light" panose="00000400000000000000" pitchFamily="2" charset="-18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 Light" panose="00000400000000000000" pitchFamily="2" charset="-18"/>
          <a:ea typeface="+mn-ea"/>
          <a:cs typeface="Poppins Light" panose="00000400000000000000" pitchFamily="2" charset="-18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 Light" panose="00000400000000000000" pitchFamily="2" charset="-18"/>
          <a:ea typeface="+mn-ea"/>
          <a:cs typeface="Poppins Light" panose="00000400000000000000" pitchFamily="2" charset="-18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 Light" panose="00000400000000000000" pitchFamily="2" charset="-18"/>
          <a:ea typeface="+mn-ea"/>
          <a:cs typeface="Poppins Light" panose="00000400000000000000" pitchFamily="2" charset="-1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ozbor-dila.cz/mistr-a-marketka-rozbor-dila-k-maturite/" TargetMode="External"/><Relationship Id="rId2" Type="http://schemas.openxmlformats.org/officeDocument/2006/relationships/hyperlink" Target="https://books-are-next.github.io/mistr-a-marketk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s.wikipedia.org/wiki/Mistr_a_Mark%C3%A9tka" TargetMode="External"/><Relationship Id="rId4" Type="http://schemas.openxmlformats.org/officeDocument/2006/relationships/hyperlink" Target="https://cs.wikipedia.org/wiki/Michail_Bulgak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B47B2E-B3C3-2CD2-FFA1-FD3407707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639193"/>
            <a:ext cx="3571810" cy="3573516"/>
          </a:xfrm>
        </p:spPr>
        <p:txBody>
          <a:bodyPr>
            <a:normAutofit/>
          </a:bodyPr>
          <a:lstStyle/>
          <a:p>
            <a:pPr algn="l"/>
            <a:r>
              <a:rPr lang="cs-CZ" sz="6100"/>
              <a:t>Mistr a Markétka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DE94A8A-62B8-2C6F-3F37-6DEB4F951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2" y="4631161"/>
            <a:ext cx="3571810" cy="1559327"/>
          </a:xfrm>
        </p:spPr>
        <p:txBody>
          <a:bodyPr>
            <a:normAutofit/>
          </a:bodyPr>
          <a:lstStyle/>
          <a:p>
            <a:pPr algn="l"/>
            <a:r>
              <a:rPr lang="en-US"/>
              <a:t>Richard Mlejnek</a:t>
            </a:r>
            <a:endParaRPr lang="cs-CZ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 descr="Obsah obrázku text, dopis&#10;&#10;Popis byl vytvořen automaticky">
            <a:extLst>
              <a:ext uri="{FF2B5EF4-FFF2-40B4-BE49-F238E27FC236}">
                <a16:creationId xmlns:a16="http://schemas.microsoft.com/office/drawing/2014/main" id="{206D7536-CD0F-3E41-54D6-EF7909AD2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01" y="640080"/>
            <a:ext cx="4162806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962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597F924-8536-8CC7-9FD9-E90FDE999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cs-CZ" sz="5400" dirty="0"/>
              <a:t>Michail Bulgakov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EDFAEA-FB79-68A3-4B43-4353B0177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200" dirty="0"/>
              <a:t>*  15. května 1891 (Kyjev)</a:t>
            </a:r>
          </a:p>
          <a:p>
            <a:pPr marL="0" indent="0">
              <a:buNone/>
            </a:pPr>
            <a:r>
              <a:rPr lang="cs-CZ" sz="2200" dirty="0"/>
              <a:t>†  10. března 1940 (Moskva)</a:t>
            </a:r>
          </a:p>
          <a:p>
            <a:pPr marL="0" indent="0">
              <a:buNone/>
            </a:pPr>
            <a:r>
              <a:rPr lang="cs-CZ" sz="2200" dirty="0"/>
              <a:t>Ruský spisovatel, dramatik, scenárista, lékař, satirik a novinář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dirty="0"/>
              <a:t>Významná díla - Mistr a Markétka, Psí srdce, Bílá garda</a:t>
            </a:r>
          </a:p>
        </p:txBody>
      </p:sp>
    </p:spTree>
    <p:extLst>
      <p:ext uri="{BB962C8B-B14F-4D97-AF65-F5344CB8AC3E}">
        <p14:creationId xmlns:p14="http://schemas.microsoft.com/office/powerpoint/2010/main" val="184451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D2AE20-9307-BDA2-07E9-8782C4BCB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cs-CZ" sz="5400"/>
              <a:t>Mistr a Markétka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B58423-6129-C527-B80F-830623B46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200" dirty="0"/>
              <a:t>Časoprostor (dvě linie příběhu):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2200" dirty="0"/>
              <a:t>V Moskvě, v roce 1930 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2200" dirty="0"/>
              <a:t>V Jeruzalémě roku 30</a:t>
            </a:r>
            <a:endParaRPr lang="en-US" sz="2200" dirty="0"/>
          </a:p>
          <a:p>
            <a:pPr marL="0" indent="0">
              <a:buNone/>
            </a:pPr>
            <a:r>
              <a:rPr lang="cs-CZ" sz="2200" dirty="0"/>
              <a:t>Kompozice – složitá (chronologická)</a:t>
            </a:r>
          </a:p>
          <a:p>
            <a:pPr marL="0" indent="0">
              <a:buNone/>
            </a:pPr>
            <a:r>
              <a:rPr lang="cs-CZ" sz="2200" dirty="0"/>
              <a:t>Druh - lyricko-epický</a:t>
            </a:r>
          </a:p>
          <a:p>
            <a:pPr marL="0" indent="0">
              <a:buNone/>
            </a:pPr>
            <a:r>
              <a:rPr lang="cs-CZ" sz="2200" dirty="0"/>
              <a:t>Žánr - Román</a:t>
            </a:r>
          </a:p>
          <a:p>
            <a:pPr marL="0" indent="0">
              <a:buNone/>
            </a:pPr>
            <a:r>
              <a:rPr lang="cs-CZ" sz="2200" dirty="0"/>
              <a:t>Er-forma</a:t>
            </a:r>
          </a:p>
        </p:txBody>
      </p:sp>
    </p:spTree>
    <p:extLst>
      <p:ext uri="{BB962C8B-B14F-4D97-AF65-F5344CB8AC3E}">
        <p14:creationId xmlns:p14="http://schemas.microsoft.com/office/powerpoint/2010/main" val="401137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17B5EF-5D95-915D-4528-57B396000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Postavy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511DC6F-46C8-7C0C-82E1-D7DF65FBA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27199"/>
          </a:xfrm>
        </p:spPr>
        <p:txBody>
          <a:bodyPr/>
          <a:lstStyle/>
          <a:p>
            <a:r>
              <a:rPr lang="cs-CZ" dirty="0">
                <a:latin typeface="Posterama" panose="020B0504020200020000" pitchFamily="34" charset="0"/>
                <a:cs typeface="Posterama" panose="020B0504020200020000" pitchFamily="34" charset="0"/>
              </a:rPr>
              <a:t>1. Linie (Hlavní linie)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BE6B700-9448-F7DA-B78A-D4166A03C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11878"/>
            <a:ext cx="5256212" cy="4324312"/>
          </a:xfrm>
        </p:spPr>
        <p:txBody>
          <a:bodyPr>
            <a:noAutofit/>
          </a:bodyPr>
          <a:lstStyle/>
          <a:p>
            <a:r>
              <a:rPr lang="cs-CZ" sz="2000" dirty="0" err="1"/>
              <a:t>Wolland</a:t>
            </a:r>
            <a:r>
              <a:rPr lang="cs-CZ" sz="2000" dirty="0"/>
              <a:t> – Ďábel</a:t>
            </a:r>
          </a:p>
          <a:p>
            <a:r>
              <a:rPr lang="cs-CZ" sz="2000" dirty="0"/>
              <a:t>Markéta – Mistrova </a:t>
            </a:r>
            <a:r>
              <a:rPr lang="cs-CZ" sz="2000" dirty="0" err="1"/>
              <a:t>milena</a:t>
            </a:r>
            <a:r>
              <a:rPr lang="cs-CZ" sz="2000" dirty="0"/>
              <a:t>, vědma</a:t>
            </a:r>
          </a:p>
          <a:p>
            <a:r>
              <a:rPr lang="cs-CZ" sz="2000" dirty="0"/>
              <a:t>Mistr – jinak bezejmenný umělec, pronásledovaný kritiky i režimem</a:t>
            </a:r>
          </a:p>
          <a:p>
            <a:r>
              <a:rPr lang="cs-CZ" sz="2000" dirty="0"/>
              <a:t>kocour Kňour (biblický Behemot) – člen </a:t>
            </a:r>
            <a:r>
              <a:rPr lang="cs-CZ" sz="2000" dirty="0" err="1"/>
              <a:t>Wollandovy</a:t>
            </a:r>
            <a:r>
              <a:rPr lang="cs-CZ" sz="2000" dirty="0"/>
              <a:t> svity</a:t>
            </a:r>
          </a:p>
          <a:p>
            <a:r>
              <a:rPr lang="cs-CZ" sz="2000" dirty="0" err="1"/>
              <a:t>Korovjev</a:t>
            </a:r>
            <a:r>
              <a:rPr lang="cs-CZ" sz="2000" dirty="0"/>
              <a:t> – </a:t>
            </a:r>
            <a:r>
              <a:rPr lang="cs-CZ" sz="2000" dirty="0" err="1"/>
              <a:t>Wollandův</a:t>
            </a:r>
            <a:r>
              <a:rPr lang="cs-CZ" sz="2000" dirty="0"/>
              <a:t> důvěrník a Behemotův přítel a kumpán</a:t>
            </a:r>
          </a:p>
          <a:p>
            <a:r>
              <a:rPr lang="cs-CZ" sz="2000" dirty="0" err="1"/>
              <a:t>Azazelo</a:t>
            </a:r>
            <a:r>
              <a:rPr lang="cs-CZ" sz="2000" dirty="0"/>
              <a:t> – démon</a:t>
            </a:r>
          </a:p>
          <a:p>
            <a:r>
              <a:rPr lang="cs-CZ" sz="2000" dirty="0"/>
              <a:t>Hella – čertice, zastupující ve </a:t>
            </a:r>
            <a:r>
              <a:rPr lang="cs-CZ" sz="2000" dirty="0" err="1"/>
              <a:t>Wollandově</a:t>
            </a:r>
            <a:r>
              <a:rPr lang="cs-CZ" sz="2000" dirty="0"/>
              <a:t> svitě ženský element</a:t>
            </a:r>
          </a:p>
          <a:p>
            <a:r>
              <a:rPr lang="cs-CZ" sz="2000" dirty="0"/>
              <a:t>Ivan Bezprizorný – básník, zešílí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DA53BE7-D042-A113-379C-AF7438F17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27199"/>
          </a:xfrm>
        </p:spPr>
        <p:txBody>
          <a:bodyPr/>
          <a:lstStyle/>
          <a:p>
            <a:r>
              <a:rPr lang="cs-CZ" dirty="0">
                <a:latin typeface="Posterama" panose="020B0504020200020000" pitchFamily="34" charset="0"/>
                <a:cs typeface="Posterama" panose="020B0504020200020000" pitchFamily="34" charset="0"/>
              </a:rPr>
              <a:t>2. Linie (Mistrova kniha)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53DE4C1-8506-C48A-A32A-BF36946851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11878"/>
            <a:ext cx="5183188" cy="4324312"/>
          </a:xfrm>
        </p:spPr>
        <p:txBody>
          <a:bodyPr>
            <a:normAutofit/>
          </a:bodyPr>
          <a:lstStyle/>
          <a:p>
            <a:r>
              <a:rPr lang="cs-CZ" sz="2000" dirty="0"/>
              <a:t>Ješua Ha-</a:t>
            </a:r>
            <a:r>
              <a:rPr lang="cs-CZ" sz="2000" dirty="0" err="1"/>
              <a:t>Nocri</a:t>
            </a:r>
            <a:r>
              <a:rPr lang="cs-CZ" sz="2000" dirty="0"/>
              <a:t> – Ježíš Nazaretský</a:t>
            </a:r>
          </a:p>
          <a:p>
            <a:r>
              <a:rPr lang="cs-CZ" sz="2000" dirty="0"/>
              <a:t>Pilát – Pilát Pontský, prokurátor galilejský</a:t>
            </a:r>
          </a:p>
          <a:p>
            <a:r>
              <a:rPr lang="cs-CZ" sz="2000" dirty="0"/>
              <a:t>Matouš </a:t>
            </a:r>
            <a:r>
              <a:rPr lang="cs-CZ" sz="2000" dirty="0" err="1"/>
              <a:t>Lévi</a:t>
            </a:r>
            <a:r>
              <a:rPr lang="cs-CZ" sz="2000" dirty="0"/>
              <a:t> – Následovník </a:t>
            </a:r>
            <a:r>
              <a:rPr lang="cs-CZ" sz="2000" dirty="0" err="1"/>
              <a:t>Ješui</a:t>
            </a:r>
            <a:endParaRPr lang="cs-CZ" sz="2000" dirty="0"/>
          </a:p>
        </p:txBody>
      </p:sp>
      <p:sp>
        <p:nvSpPr>
          <p:cNvPr id="7" name="sketch line">
            <a:extLst>
              <a:ext uri="{FF2B5EF4-FFF2-40B4-BE49-F238E27FC236}">
                <a16:creationId xmlns:a16="http://schemas.microsoft.com/office/drawing/2014/main" id="{F515C254-94CE-B3D7-3139-B839D62EF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579096"/>
            <a:ext cx="10853928" cy="24342"/>
          </a:xfrm>
          <a:custGeom>
            <a:avLst/>
            <a:gdLst>
              <a:gd name="connsiteX0" fmla="*/ 0 w 10853928"/>
              <a:gd name="connsiteY0" fmla="*/ 0 h 24342"/>
              <a:gd name="connsiteX1" fmla="*/ 461292 w 10853928"/>
              <a:gd name="connsiteY1" fmla="*/ 0 h 24342"/>
              <a:gd name="connsiteX2" fmla="*/ 1139662 w 10853928"/>
              <a:gd name="connsiteY2" fmla="*/ 0 h 24342"/>
              <a:gd name="connsiteX3" fmla="*/ 1926572 w 10853928"/>
              <a:gd name="connsiteY3" fmla="*/ 0 h 24342"/>
              <a:gd name="connsiteX4" fmla="*/ 2279325 w 10853928"/>
              <a:gd name="connsiteY4" fmla="*/ 0 h 24342"/>
              <a:gd name="connsiteX5" fmla="*/ 2632078 w 10853928"/>
              <a:gd name="connsiteY5" fmla="*/ 0 h 24342"/>
              <a:gd name="connsiteX6" fmla="*/ 3527527 w 10853928"/>
              <a:gd name="connsiteY6" fmla="*/ 0 h 24342"/>
              <a:gd name="connsiteX7" fmla="*/ 4205897 w 10853928"/>
              <a:gd name="connsiteY7" fmla="*/ 0 h 24342"/>
              <a:gd name="connsiteX8" fmla="*/ 4558650 w 10853928"/>
              <a:gd name="connsiteY8" fmla="*/ 0 h 24342"/>
              <a:gd name="connsiteX9" fmla="*/ 5237020 w 10853928"/>
              <a:gd name="connsiteY9" fmla="*/ 0 h 24342"/>
              <a:gd name="connsiteX10" fmla="*/ 6132469 w 10853928"/>
              <a:gd name="connsiteY10" fmla="*/ 0 h 24342"/>
              <a:gd name="connsiteX11" fmla="*/ 6702301 w 10853928"/>
              <a:gd name="connsiteY11" fmla="*/ 0 h 24342"/>
              <a:gd name="connsiteX12" fmla="*/ 7272132 w 10853928"/>
              <a:gd name="connsiteY12" fmla="*/ 0 h 24342"/>
              <a:gd name="connsiteX13" fmla="*/ 7950502 w 10853928"/>
              <a:gd name="connsiteY13" fmla="*/ 0 h 24342"/>
              <a:gd name="connsiteX14" fmla="*/ 8737412 w 10853928"/>
              <a:gd name="connsiteY14" fmla="*/ 0 h 24342"/>
              <a:gd name="connsiteX15" fmla="*/ 9524322 w 10853928"/>
              <a:gd name="connsiteY15" fmla="*/ 0 h 24342"/>
              <a:gd name="connsiteX16" fmla="*/ 10853928 w 10853928"/>
              <a:gd name="connsiteY16" fmla="*/ 0 h 24342"/>
              <a:gd name="connsiteX17" fmla="*/ 10853928 w 10853928"/>
              <a:gd name="connsiteY17" fmla="*/ 24342 h 24342"/>
              <a:gd name="connsiteX18" fmla="*/ 10392636 w 10853928"/>
              <a:gd name="connsiteY18" fmla="*/ 24342 h 24342"/>
              <a:gd name="connsiteX19" fmla="*/ 9497187 w 10853928"/>
              <a:gd name="connsiteY19" fmla="*/ 24342 h 24342"/>
              <a:gd name="connsiteX20" fmla="*/ 8818817 w 10853928"/>
              <a:gd name="connsiteY20" fmla="*/ 24342 h 24342"/>
              <a:gd name="connsiteX21" fmla="*/ 8466064 w 10853928"/>
              <a:gd name="connsiteY21" fmla="*/ 24342 h 24342"/>
              <a:gd name="connsiteX22" fmla="*/ 7787693 w 10853928"/>
              <a:gd name="connsiteY22" fmla="*/ 24342 h 24342"/>
              <a:gd name="connsiteX23" fmla="*/ 7217862 w 10853928"/>
              <a:gd name="connsiteY23" fmla="*/ 24342 h 24342"/>
              <a:gd name="connsiteX24" fmla="*/ 6648031 w 10853928"/>
              <a:gd name="connsiteY24" fmla="*/ 24342 h 24342"/>
              <a:gd name="connsiteX25" fmla="*/ 6078200 w 10853928"/>
              <a:gd name="connsiteY25" fmla="*/ 24342 h 24342"/>
              <a:gd name="connsiteX26" fmla="*/ 5508368 w 10853928"/>
              <a:gd name="connsiteY26" fmla="*/ 24342 h 24342"/>
              <a:gd name="connsiteX27" fmla="*/ 4721459 w 10853928"/>
              <a:gd name="connsiteY27" fmla="*/ 24342 h 24342"/>
              <a:gd name="connsiteX28" fmla="*/ 4043088 w 10853928"/>
              <a:gd name="connsiteY28" fmla="*/ 24342 h 24342"/>
              <a:gd name="connsiteX29" fmla="*/ 3690336 w 10853928"/>
              <a:gd name="connsiteY29" fmla="*/ 24342 h 24342"/>
              <a:gd name="connsiteX30" fmla="*/ 3120504 w 10853928"/>
              <a:gd name="connsiteY30" fmla="*/ 24342 h 24342"/>
              <a:gd name="connsiteX31" fmla="*/ 2333595 w 10853928"/>
              <a:gd name="connsiteY31" fmla="*/ 24342 h 24342"/>
              <a:gd name="connsiteX32" fmla="*/ 1872303 w 10853928"/>
              <a:gd name="connsiteY32" fmla="*/ 24342 h 24342"/>
              <a:gd name="connsiteX33" fmla="*/ 976854 w 10853928"/>
              <a:gd name="connsiteY33" fmla="*/ 24342 h 24342"/>
              <a:gd name="connsiteX34" fmla="*/ 0 w 10853928"/>
              <a:gd name="connsiteY34" fmla="*/ 24342 h 24342"/>
              <a:gd name="connsiteX35" fmla="*/ 0 w 10853928"/>
              <a:gd name="connsiteY35" fmla="*/ 0 h 2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24342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3517" y="8327"/>
                  <a:pt x="10853381" y="14727"/>
                  <a:pt x="10853928" y="24342"/>
                </a:cubicBezTo>
                <a:cubicBezTo>
                  <a:pt x="10691638" y="34576"/>
                  <a:pt x="10574319" y="35632"/>
                  <a:pt x="10392636" y="24342"/>
                </a:cubicBezTo>
                <a:cubicBezTo>
                  <a:pt x="10210953" y="13052"/>
                  <a:pt x="9836277" y="-10688"/>
                  <a:pt x="9497187" y="24342"/>
                </a:cubicBezTo>
                <a:cubicBezTo>
                  <a:pt x="9158097" y="59372"/>
                  <a:pt x="9119479" y="36768"/>
                  <a:pt x="8818817" y="24342"/>
                </a:cubicBezTo>
                <a:cubicBezTo>
                  <a:pt x="8518155" y="11917"/>
                  <a:pt x="8640037" y="12537"/>
                  <a:pt x="8466064" y="24342"/>
                </a:cubicBezTo>
                <a:cubicBezTo>
                  <a:pt x="8292091" y="36147"/>
                  <a:pt x="7997656" y="24968"/>
                  <a:pt x="7787693" y="24342"/>
                </a:cubicBezTo>
                <a:cubicBezTo>
                  <a:pt x="7577730" y="23716"/>
                  <a:pt x="7412468" y="27470"/>
                  <a:pt x="7217862" y="24342"/>
                </a:cubicBezTo>
                <a:cubicBezTo>
                  <a:pt x="7023256" y="21214"/>
                  <a:pt x="6898018" y="20878"/>
                  <a:pt x="6648031" y="24342"/>
                </a:cubicBezTo>
                <a:cubicBezTo>
                  <a:pt x="6398044" y="27806"/>
                  <a:pt x="6254402" y="44679"/>
                  <a:pt x="6078200" y="24342"/>
                </a:cubicBezTo>
                <a:cubicBezTo>
                  <a:pt x="5901998" y="4005"/>
                  <a:pt x="5622886" y="9267"/>
                  <a:pt x="5508368" y="24342"/>
                </a:cubicBezTo>
                <a:cubicBezTo>
                  <a:pt x="5393850" y="39417"/>
                  <a:pt x="5036260" y="32884"/>
                  <a:pt x="4721459" y="24342"/>
                </a:cubicBezTo>
                <a:cubicBezTo>
                  <a:pt x="4406658" y="15800"/>
                  <a:pt x="4239221" y="47605"/>
                  <a:pt x="4043088" y="24342"/>
                </a:cubicBezTo>
                <a:cubicBezTo>
                  <a:pt x="3846955" y="1079"/>
                  <a:pt x="3818802" y="40712"/>
                  <a:pt x="3690336" y="24342"/>
                </a:cubicBezTo>
                <a:cubicBezTo>
                  <a:pt x="3561870" y="7972"/>
                  <a:pt x="3265491" y="48248"/>
                  <a:pt x="3120504" y="24342"/>
                </a:cubicBezTo>
                <a:cubicBezTo>
                  <a:pt x="2975517" y="436"/>
                  <a:pt x="2720254" y="42727"/>
                  <a:pt x="2333595" y="24342"/>
                </a:cubicBezTo>
                <a:cubicBezTo>
                  <a:pt x="1946936" y="5957"/>
                  <a:pt x="2097241" y="11830"/>
                  <a:pt x="1872303" y="24342"/>
                </a:cubicBezTo>
                <a:cubicBezTo>
                  <a:pt x="1647365" y="36854"/>
                  <a:pt x="1282708" y="51434"/>
                  <a:pt x="976854" y="24342"/>
                </a:cubicBezTo>
                <a:cubicBezTo>
                  <a:pt x="671000" y="-2750"/>
                  <a:pt x="408401" y="-6721"/>
                  <a:pt x="0" y="24342"/>
                </a:cubicBezTo>
                <a:cubicBezTo>
                  <a:pt x="-430" y="14105"/>
                  <a:pt x="1158" y="11995"/>
                  <a:pt x="0" y="0"/>
                </a:cubicBezTo>
                <a:close/>
              </a:path>
              <a:path w="10853928" h="24342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437" y="10636"/>
                  <a:pt x="10854449" y="13272"/>
                  <a:pt x="10853928" y="24342"/>
                </a:cubicBezTo>
                <a:cubicBezTo>
                  <a:pt x="10608124" y="30309"/>
                  <a:pt x="10343415" y="28361"/>
                  <a:pt x="10067018" y="24342"/>
                </a:cubicBezTo>
                <a:cubicBezTo>
                  <a:pt x="9790621" y="20324"/>
                  <a:pt x="9843266" y="9618"/>
                  <a:pt x="9714266" y="24342"/>
                </a:cubicBezTo>
                <a:cubicBezTo>
                  <a:pt x="9585266" y="39066"/>
                  <a:pt x="9379484" y="7929"/>
                  <a:pt x="9252974" y="24342"/>
                </a:cubicBezTo>
                <a:cubicBezTo>
                  <a:pt x="9126464" y="40755"/>
                  <a:pt x="8580678" y="1150"/>
                  <a:pt x="8357525" y="24342"/>
                </a:cubicBezTo>
                <a:cubicBezTo>
                  <a:pt x="8134372" y="47534"/>
                  <a:pt x="7903199" y="32512"/>
                  <a:pt x="7679154" y="24342"/>
                </a:cubicBezTo>
                <a:cubicBezTo>
                  <a:pt x="7455109" y="16172"/>
                  <a:pt x="7435944" y="33163"/>
                  <a:pt x="7217862" y="24342"/>
                </a:cubicBezTo>
                <a:cubicBezTo>
                  <a:pt x="6999780" y="15521"/>
                  <a:pt x="6680409" y="25039"/>
                  <a:pt x="6539492" y="24342"/>
                </a:cubicBezTo>
                <a:cubicBezTo>
                  <a:pt x="6398575" y="23646"/>
                  <a:pt x="6312077" y="39072"/>
                  <a:pt x="6186739" y="24342"/>
                </a:cubicBezTo>
                <a:cubicBezTo>
                  <a:pt x="6061401" y="9612"/>
                  <a:pt x="5947033" y="18129"/>
                  <a:pt x="5833986" y="24342"/>
                </a:cubicBezTo>
                <a:cubicBezTo>
                  <a:pt x="5720939" y="30555"/>
                  <a:pt x="5482226" y="14640"/>
                  <a:pt x="5155616" y="24342"/>
                </a:cubicBezTo>
                <a:cubicBezTo>
                  <a:pt x="4829006" y="34045"/>
                  <a:pt x="4841274" y="35370"/>
                  <a:pt x="4694324" y="24342"/>
                </a:cubicBezTo>
                <a:cubicBezTo>
                  <a:pt x="4547374" y="13314"/>
                  <a:pt x="4077675" y="13067"/>
                  <a:pt x="3907414" y="24342"/>
                </a:cubicBezTo>
                <a:cubicBezTo>
                  <a:pt x="3737153" y="35618"/>
                  <a:pt x="3538393" y="27684"/>
                  <a:pt x="3446122" y="24342"/>
                </a:cubicBezTo>
                <a:cubicBezTo>
                  <a:pt x="3353851" y="21000"/>
                  <a:pt x="2990320" y="-2037"/>
                  <a:pt x="2659212" y="24342"/>
                </a:cubicBezTo>
                <a:cubicBezTo>
                  <a:pt x="2328104" y="50721"/>
                  <a:pt x="2427653" y="15661"/>
                  <a:pt x="2306460" y="24342"/>
                </a:cubicBezTo>
                <a:cubicBezTo>
                  <a:pt x="2185267" y="33023"/>
                  <a:pt x="1719763" y="9771"/>
                  <a:pt x="1519550" y="24342"/>
                </a:cubicBezTo>
                <a:cubicBezTo>
                  <a:pt x="1319337" y="38914"/>
                  <a:pt x="1167371" y="23094"/>
                  <a:pt x="1058258" y="24342"/>
                </a:cubicBezTo>
                <a:cubicBezTo>
                  <a:pt x="949145" y="25590"/>
                  <a:pt x="780234" y="37501"/>
                  <a:pt x="705505" y="24342"/>
                </a:cubicBezTo>
                <a:cubicBezTo>
                  <a:pt x="630776" y="11183"/>
                  <a:pt x="215796" y="36110"/>
                  <a:pt x="0" y="24342"/>
                </a:cubicBezTo>
                <a:cubicBezTo>
                  <a:pt x="846" y="13313"/>
                  <a:pt x="113" y="556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1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1D8B3FE-1FAA-4D1B-FE34-A87283193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 dirty="0"/>
              <a:t>Děj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64D9A1-4A5D-136F-5052-534918D8C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cs-CZ" sz="2200" dirty="0"/>
              <a:t>Diskuze básníka Ivana a redaktora Berlioze o neexistenci Ďábla</a:t>
            </a:r>
          </a:p>
          <a:p>
            <a:r>
              <a:rPr lang="cs-CZ" sz="2200" dirty="0"/>
              <a:t>Cizinec (Ďábel) je přesvědčuje o opaku</a:t>
            </a:r>
          </a:p>
          <a:p>
            <a:r>
              <a:rPr lang="cs-CZ" sz="2200" dirty="0"/>
              <a:t>Následně Ďábel předpoví </a:t>
            </a:r>
            <a:r>
              <a:rPr lang="cs-CZ" sz="2200" dirty="0" err="1"/>
              <a:t>Berliozeho</a:t>
            </a:r>
            <a:r>
              <a:rPr lang="cs-CZ" sz="2200" dirty="0"/>
              <a:t> smrt</a:t>
            </a:r>
          </a:p>
          <a:p>
            <a:r>
              <a:rPr lang="cs-CZ" sz="2200" dirty="0"/>
              <a:t>Ivan se snaží pronásledovat Ďábla a jeho svitu, ale ta mu unikne</a:t>
            </a:r>
          </a:p>
          <a:p>
            <a:r>
              <a:rPr lang="cs-CZ" sz="2200" dirty="0"/>
              <a:t>Poté ostatním spisovatelům vylíčí co se stalo, ale ti ho považují za chorobomyslného, a tak skončí v blázinci, kde se setkává s Mistrem</a:t>
            </a:r>
          </a:p>
          <a:p>
            <a:endParaRPr lang="cs-CZ" sz="2200" dirty="0"/>
          </a:p>
          <a:p>
            <a:r>
              <a:rPr lang="cs-CZ" sz="2200" dirty="0"/>
              <a:t>Ďábel pod přezdívkou </a:t>
            </a:r>
            <a:r>
              <a:rPr lang="cs-CZ" sz="2200" dirty="0" err="1"/>
              <a:t>Wolland</a:t>
            </a:r>
            <a:r>
              <a:rPr lang="cs-CZ" sz="2200" dirty="0"/>
              <a:t> nadále škodí v Moskvě</a:t>
            </a:r>
          </a:p>
          <a:p>
            <a:r>
              <a:rPr lang="cs-CZ" sz="2200" dirty="0"/>
              <a:t>Další a další lidé se ocitají v blázinci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18368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D185C61-602E-FD92-3DE1-AAA32E5B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 dirty="0"/>
              <a:t>Mistrovo dílo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67BDA9-6E9B-5F5E-2E53-5A9C3F41B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cs-CZ" sz="2200" dirty="0"/>
              <a:t>Pilát Pontský dá popravit Ješuu</a:t>
            </a:r>
          </a:p>
          <a:p>
            <a:r>
              <a:rPr lang="cs-CZ" sz="2200" dirty="0"/>
              <a:t>Následně ho užírá svědomí</a:t>
            </a:r>
          </a:p>
          <a:p>
            <a:r>
              <a:rPr lang="cs-CZ" sz="2200" dirty="0"/>
              <a:t>Snaží se to napravit</a:t>
            </a:r>
          </a:p>
          <a:p>
            <a:r>
              <a:rPr lang="cs-CZ" sz="2200" dirty="0"/>
              <a:t>Čeká na osvobození</a:t>
            </a:r>
          </a:p>
        </p:txBody>
      </p:sp>
    </p:spTree>
    <p:extLst>
      <p:ext uri="{BB962C8B-B14F-4D97-AF65-F5344CB8AC3E}">
        <p14:creationId xmlns:p14="http://schemas.microsoft.com/office/powerpoint/2010/main" val="330688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E69DC02-A750-65B9-D551-944099ADD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 dirty="0"/>
              <a:t>Děj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861C28-BC0A-F08E-446E-A1D8E5A79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700016"/>
          </a:xfrm>
        </p:spPr>
        <p:txBody>
          <a:bodyPr>
            <a:normAutofit/>
          </a:bodyPr>
          <a:lstStyle/>
          <a:p>
            <a:r>
              <a:rPr lang="cs-CZ" sz="2200" dirty="0"/>
              <a:t>Mistr vypráví Ivanovi svůj příběh</a:t>
            </a:r>
          </a:p>
          <a:p>
            <a:pPr lvl="1"/>
            <a:r>
              <a:rPr lang="cs-CZ" sz="1800" dirty="0"/>
              <a:t>Napsal knihu o Pilátu Pontském</a:t>
            </a:r>
          </a:p>
          <a:p>
            <a:pPr lvl="1"/>
            <a:r>
              <a:rPr lang="cs-CZ" sz="1800" dirty="0"/>
              <a:t>Setkal se s Markétkou</a:t>
            </a:r>
          </a:p>
          <a:p>
            <a:pPr lvl="1"/>
            <a:r>
              <a:rPr lang="cs-CZ" sz="1800" dirty="0"/>
              <a:t>Markétka mu pomáhá s dílem</a:t>
            </a:r>
          </a:p>
          <a:p>
            <a:pPr lvl="1"/>
            <a:r>
              <a:rPr lang="cs-CZ" sz="1800" dirty="0"/>
              <a:t>Knihu mu nechtějí vydat</a:t>
            </a:r>
          </a:p>
          <a:p>
            <a:r>
              <a:rPr lang="cs-CZ" sz="2200" dirty="0"/>
              <a:t>Markétka se bojí co se stalo s Mistrem</a:t>
            </a:r>
          </a:p>
          <a:p>
            <a:r>
              <a:rPr lang="cs-CZ" sz="2200" dirty="0"/>
              <a:t>Upíše se Ďáblovi a stane se z ní čarodějnice a hraje královnu na ďábelském plese</a:t>
            </a:r>
          </a:p>
          <a:p>
            <a:r>
              <a:rPr lang="cs-CZ" sz="2200" dirty="0"/>
              <a:t>Na oplátku si přeje být s Mistrem</a:t>
            </a:r>
          </a:p>
          <a:p>
            <a:r>
              <a:rPr lang="cs-CZ" sz="2200" dirty="0"/>
              <a:t>Za Ďáblem přijde svatý Matouš, posel Ježíše, a žádá si Mistra a Markétku k sobě (zalíbil se mu Mistrův román)</a:t>
            </a:r>
          </a:p>
          <a:p>
            <a:r>
              <a:rPr lang="cs-CZ" sz="2200" dirty="0" err="1"/>
              <a:t>Wolland</a:t>
            </a:r>
            <a:r>
              <a:rPr lang="cs-CZ" sz="2200" dirty="0"/>
              <a:t> zabije Markétku a Mistra, ten pak osvobodí Piláta, kterého tížilo svědomí</a:t>
            </a:r>
          </a:p>
        </p:txBody>
      </p:sp>
    </p:spTree>
    <p:extLst>
      <p:ext uri="{BB962C8B-B14F-4D97-AF65-F5344CB8AC3E}">
        <p14:creationId xmlns:p14="http://schemas.microsoft.com/office/powerpoint/2010/main" val="253487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9F9F226-28CF-8C52-A09F-9F4409BE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 dirty="0"/>
              <a:t>Zdroje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A4BC1F-E930-062B-913B-B650B0D4D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cs-CZ" sz="2200" dirty="0">
                <a:hlinkClick r:id="rId2"/>
              </a:rPr>
              <a:t>https://books-are-next.github.io/mistr-a-marketka/</a:t>
            </a:r>
            <a:endParaRPr lang="en-US" sz="2200" dirty="0"/>
          </a:p>
          <a:p>
            <a:r>
              <a:rPr lang="cs-CZ" sz="2200" dirty="0">
                <a:hlinkClick r:id="rId3"/>
              </a:rPr>
              <a:t>https://rozbor-dila.cz/mistr-a-marketka-rozbor-dila-k-maturite/</a:t>
            </a:r>
            <a:endParaRPr lang="en-US" sz="2200" dirty="0"/>
          </a:p>
          <a:p>
            <a:r>
              <a:rPr lang="cs-CZ" sz="2200" dirty="0">
                <a:hlinkClick r:id="rId4"/>
              </a:rPr>
              <a:t>https://cs.wikipedia.org/wiki/Michail_Bulgakov</a:t>
            </a:r>
            <a:endParaRPr lang="en-US" sz="2200" dirty="0"/>
          </a:p>
          <a:p>
            <a:r>
              <a:rPr lang="cs-CZ" sz="2200" dirty="0">
                <a:hlinkClick r:id="rId5"/>
              </a:rPr>
              <a:t>https://cs.wikipedia.org/wiki/Mistr_a_Mark%C3%A9tka</a:t>
            </a:r>
            <a:endParaRPr lang="en-US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9058774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4136</TotalTime>
  <Words>451</Words>
  <Application>Microsoft Office PowerPoint</Application>
  <PresentationFormat>Širokoúhlá obrazovka</PresentationFormat>
  <Paragraphs>70</Paragraphs>
  <Slides>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Poppins Light</vt:lpstr>
      <vt:lpstr>Posterama</vt:lpstr>
      <vt:lpstr>Motiv Office</vt:lpstr>
      <vt:lpstr>Mistr a Markétka</vt:lpstr>
      <vt:lpstr>Michail Bulgakov</vt:lpstr>
      <vt:lpstr>Mistr a Markétka</vt:lpstr>
      <vt:lpstr>Postavy</vt:lpstr>
      <vt:lpstr>Děj</vt:lpstr>
      <vt:lpstr>Mistrovo dílo</vt:lpstr>
      <vt:lpstr>Děj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Mistr a Markétka</dc:title>
  <dc:creator>Richard Mlejnek</dc:creator>
  <cp:lastModifiedBy>Richard Mlejnek</cp:lastModifiedBy>
  <cp:revision>10</cp:revision>
  <dcterms:created xsi:type="dcterms:W3CDTF">2023-03-16T20:38:20Z</dcterms:created>
  <dcterms:modified xsi:type="dcterms:W3CDTF">2023-04-20T20:19:55Z</dcterms:modified>
</cp:coreProperties>
</file>