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embeddedFontLst>
    <p:embeddedFont>
      <p:font typeface="Comfortaa Light"/>
      <p:regular r:id="rId13"/>
      <p:bold r:id="rId14"/>
    </p:embeddedFont>
    <p:embeddedFont>
      <p:font typeface="Comfortaa"/>
      <p:regular r:id="rId15"/>
      <p:bold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ComfortaaLight-regular.fntdata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Comfortaa-regular.fntdata"/><Relationship Id="rId14" Type="http://schemas.openxmlformats.org/officeDocument/2006/relationships/font" Target="fonts/ComfortaaLight-bold.fntdata"/><Relationship Id="rId16" Type="http://schemas.openxmlformats.org/officeDocument/2006/relationships/font" Target="fonts/Comfortaa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163c712dcab_0_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163c712dcab_0_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1622d4140da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1622d4140da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Umožňuje vytvářet matematické modely blízké přirozenému lidskému uvažování.</a:t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141213bf5d5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141213bf5d5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“blízko ledničky” do určité vzdálenosti to je jasné, že se nacházíme poblíž ledničky, ale pak už to tak jasné není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míra pravdivosti nebo také míra příslušnosti k množině</a:t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141213bf5d5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141213bf5d5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První neakademické aplikace fuzzy logiky se objevily začátkem 80. let minulého století v oblasti průmyslového řízení tavicích pecí. Přelomovým bodem však byl tzv. fuzzy boom v Japonsku. V 80. letech se tam začaly prosazovat různé systémy založené na fuzzy logice.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Kdo si koupí vůz koncernu Volkswagen s automatickou převodovkou tiptronic, má v její </a:t>
            </a:r>
            <a:r>
              <a:rPr lang="cs"/>
              <a:t>řídící</a:t>
            </a:r>
            <a:r>
              <a:rPr lang="cs"/>
              <a:t> jednotce fuzzy logiku.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Strojové zpracování obrazu - (pomocí pixelů v rastru - výpočet hrany objektů/eliminace šumu)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Fuzzy logika v databázích (Fuzzy SQL)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163c712dcab_0_3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163c712dcab_0_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Otázky</a:t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141213bf5d5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141213bf5d5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2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>
                <a:solidFill>
                  <a:schemeClr val="dk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dark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mfortaa"/>
              <a:buNone/>
              <a:defRPr b="1" sz="28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omfortaa Light"/>
              <a:buChar char="●"/>
              <a:defRPr sz="1800">
                <a:solidFill>
                  <a:schemeClr val="lt2"/>
                </a:solidFill>
                <a:latin typeface="Comfortaa Light"/>
                <a:ea typeface="Comfortaa Light"/>
                <a:cs typeface="Comfortaa Light"/>
                <a:sym typeface="Comfortaa Light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Comfortaa Light"/>
              <a:buChar char="○"/>
              <a:defRPr>
                <a:solidFill>
                  <a:schemeClr val="lt2"/>
                </a:solidFill>
                <a:latin typeface="Comfortaa Light"/>
                <a:ea typeface="Comfortaa Light"/>
                <a:cs typeface="Comfortaa Light"/>
                <a:sym typeface="Comfortaa Light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Comfortaa Light"/>
              <a:buChar char="■"/>
              <a:defRPr>
                <a:solidFill>
                  <a:schemeClr val="lt2"/>
                </a:solidFill>
                <a:latin typeface="Comfortaa Light"/>
                <a:ea typeface="Comfortaa Light"/>
                <a:cs typeface="Comfortaa Light"/>
                <a:sym typeface="Comfortaa Light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Comfortaa Light"/>
              <a:buChar char="●"/>
              <a:defRPr>
                <a:solidFill>
                  <a:schemeClr val="lt2"/>
                </a:solidFill>
                <a:latin typeface="Comfortaa Light"/>
                <a:ea typeface="Comfortaa Light"/>
                <a:cs typeface="Comfortaa Light"/>
                <a:sym typeface="Comfortaa Light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Comfortaa Light"/>
              <a:buChar char="○"/>
              <a:defRPr>
                <a:solidFill>
                  <a:schemeClr val="lt2"/>
                </a:solidFill>
                <a:latin typeface="Comfortaa Light"/>
                <a:ea typeface="Comfortaa Light"/>
                <a:cs typeface="Comfortaa Light"/>
                <a:sym typeface="Comfortaa Light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Comfortaa Light"/>
              <a:buChar char="■"/>
              <a:defRPr>
                <a:solidFill>
                  <a:schemeClr val="lt2"/>
                </a:solidFill>
                <a:latin typeface="Comfortaa Light"/>
                <a:ea typeface="Comfortaa Light"/>
                <a:cs typeface="Comfortaa Light"/>
                <a:sym typeface="Comfortaa Light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Comfortaa Light"/>
              <a:buChar char="●"/>
              <a:defRPr>
                <a:solidFill>
                  <a:schemeClr val="lt2"/>
                </a:solidFill>
                <a:latin typeface="Comfortaa Light"/>
                <a:ea typeface="Comfortaa Light"/>
                <a:cs typeface="Comfortaa Light"/>
                <a:sym typeface="Comfortaa Light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Comfortaa Light"/>
              <a:buChar char="○"/>
              <a:defRPr>
                <a:solidFill>
                  <a:schemeClr val="lt2"/>
                </a:solidFill>
                <a:latin typeface="Comfortaa Light"/>
                <a:ea typeface="Comfortaa Light"/>
                <a:cs typeface="Comfortaa Light"/>
                <a:sym typeface="Comfortaa Light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Comfortaa Light"/>
              <a:buChar char="■"/>
              <a:defRPr>
                <a:solidFill>
                  <a:schemeClr val="lt2"/>
                </a:solidFill>
                <a:latin typeface="Comfortaa Light"/>
                <a:ea typeface="Comfortaa Light"/>
                <a:cs typeface="Comfortaa Light"/>
                <a:sym typeface="Comfortaa Light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2"/>
                </a:solidFill>
              </a:defRPr>
            </a:lvl1pPr>
            <a:lvl2pPr lvl="1" algn="r">
              <a:buNone/>
              <a:defRPr sz="1000">
                <a:solidFill>
                  <a:schemeClr val="lt2"/>
                </a:solidFill>
              </a:defRPr>
            </a:lvl2pPr>
            <a:lvl3pPr lvl="2" algn="r">
              <a:buNone/>
              <a:defRPr sz="1000">
                <a:solidFill>
                  <a:schemeClr val="lt2"/>
                </a:solidFill>
              </a:defRPr>
            </a:lvl3pPr>
            <a:lvl4pPr lvl="3" algn="r">
              <a:buNone/>
              <a:defRPr sz="1000">
                <a:solidFill>
                  <a:schemeClr val="lt2"/>
                </a:solidFill>
              </a:defRPr>
            </a:lvl4pPr>
            <a:lvl5pPr lvl="4" algn="r">
              <a:buNone/>
              <a:defRPr sz="1000">
                <a:solidFill>
                  <a:schemeClr val="lt2"/>
                </a:solidFill>
              </a:defRPr>
            </a:lvl5pPr>
            <a:lvl6pPr lvl="5" algn="r">
              <a:buNone/>
              <a:defRPr sz="1000">
                <a:solidFill>
                  <a:schemeClr val="lt2"/>
                </a:solidFill>
              </a:defRPr>
            </a:lvl6pPr>
            <a:lvl7pPr lvl="6" algn="r">
              <a:buNone/>
              <a:defRPr sz="1000">
                <a:solidFill>
                  <a:schemeClr val="lt2"/>
                </a:solidFill>
              </a:defRPr>
            </a:lvl7pPr>
            <a:lvl8pPr lvl="7" algn="r">
              <a:buNone/>
              <a:defRPr sz="1000">
                <a:solidFill>
                  <a:schemeClr val="lt2"/>
                </a:solidFill>
              </a:defRPr>
            </a:lvl8pPr>
            <a:lvl9pPr lvl="8" algn="r">
              <a:buNone/>
              <a:defRPr sz="1000">
                <a:solidFill>
                  <a:schemeClr val="lt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jpg"/><Relationship Id="rId4" Type="http://schemas.openxmlformats.org/officeDocument/2006/relationships/image" Target="../media/image1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hyperlink" Target="https://www.matfyz.cz/clanky/strojove-zpracovani-obrazu-fuzzy-logika-v-praxi" TargetMode="External"/><Relationship Id="rId4" Type="http://schemas.openxmlformats.org/officeDocument/2006/relationships/hyperlink" Target="https://cs.wikipedia.org/wiki/Fuzzy_logika" TargetMode="External"/><Relationship Id="rId11" Type="http://schemas.openxmlformats.org/officeDocument/2006/relationships/hyperlink" Target="https://www.techtarget.com/searchenterpriseai/definition/fuzzy-logic" TargetMode="External"/><Relationship Id="rId10" Type="http://schemas.openxmlformats.org/officeDocument/2006/relationships/hyperlink" Target="https://cs.wikipedia.org/wiki/Fuzzy_mno%C5%BEina" TargetMode="External"/><Relationship Id="rId12" Type="http://schemas.openxmlformats.org/officeDocument/2006/relationships/hyperlink" Target="https://www.geeksforgeeks.org/fuzzy-logic-introduction/" TargetMode="External"/><Relationship Id="rId9" Type="http://schemas.openxmlformats.org/officeDocument/2006/relationships/hyperlink" Target="https://portal.matematickabiologie.cz/index.php?pg=analyza-a-hodnoceni-biologickych-dat--umela-inteligence--expertni-systemy--neurcitost-v-es--fuzzy-mnoziny" TargetMode="External"/><Relationship Id="rId5" Type="http://schemas.openxmlformats.org/officeDocument/2006/relationships/hyperlink" Target="https://czwiki.cz/Lexikon/Fuzzy_logika" TargetMode="External"/><Relationship Id="rId6" Type="http://schemas.openxmlformats.org/officeDocument/2006/relationships/hyperlink" Target="http://www.agris.cz/Content/files/main_files/61/139305/volrab.pdf" TargetMode="External"/><Relationship Id="rId7" Type="http://schemas.openxmlformats.org/officeDocument/2006/relationships/hyperlink" Target="https://ftk.upol.cz/nc/zprava/clanek/fuzzy-logika-umoznuje-resit-prakticke-problemy-je-blizka-lidskemu-uvazovani/" TargetMode="External"/><Relationship Id="rId8" Type="http://schemas.openxmlformats.org/officeDocument/2006/relationships/hyperlink" Target="https://it-slovnik.cz/pojem/fuzzy-logika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Fuzzy Logika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Richard Mlejnek, Lukáš Jelen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Anotace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Vznik a vývoj Fuzzy logiky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Co je Fuzzy logika?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Využití Fuzzy logiky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Pravdivostní hodnota (boolean) vs Fuzzy logika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2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"/>
                                        <p:tgtEl>
                                          <p:spTgt spid="6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"/>
                                        <p:tgtEl>
                                          <p:spTgt spid="6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"/>
                                        <p:tgtEl>
                                          <p:spTgt spid="6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"/>
                                        <p:tgtEl>
                                          <p:spTgt spid="6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"/>
                                        <p:tgtEl>
                                          <p:spTgt spid="6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7405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Vznik a vývoj Fuzzy logiky</a:t>
            </a:r>
            <a:endParaRPr/>
          </a:p>
        </p:txBody>
      </p:sp>
      <p:sp>
        <p:nvSpPr>
          <p:cNvPr descr="množina prvků s odstupňovanou příslušností" id="67" name="Google Shape;67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"/>
              <a:t>V</a:t>
            </a:r>
            <a:r>
              <a:rPr lang="cs"/>
              <a:t>znik z Fuzzy množin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"/>
              <a:t>	množina bez jasně daných hranic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"/>
              <a:t>	množina prvků s odstupňovanou příslušností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"/>
              <a:t>fuzzy - nejasný, neostrý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Zavedení 1965 Lotfi Aliasker Zadeh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Nástroj popisu neurčitosti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Měření - ostré, vnímání - ne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7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7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7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2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"/>
                                        <p:tgtEl>
                                          <p:spTgt spid="6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"/>
                                        <p:tgtEl>
                                          <p:spTgt spid="6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"/>
                                        <p:tgtEl>
                                          <p:spTgt spid="6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"/>
                                        <p:tgtEl>
                                          <p:spTgt spid="6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"/>
                                        <p:tgtEl>
                                          <p:spTgt spid="6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"/>
                                        <p:tgtEl>
                                          <p:spTgt spid="67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"/>
                                        <p:tgtEl>
                                          <p:spTgt spid="67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"/>
                                        <p:tgtEl>
                                          <p:spTgt spid="67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/>
          <p:nvPr/>
        </p:nvSpPr>
        <p:spPr>
          <a:xfrm>
            <a:off x="5600550" y="3264575"/>
            <a:ext cx="3231900" cy="1304400"/>
          </a:xfrm>
          <a:prstGeom prst="rect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Co je Fuzzy Logika?</a:t>
            </a:r>
            <a:endParaRPr/>
          </a:p>
        </p:txBody>
      </p:sp>
      <p:sp>
        <p:nvSpPr>
          <p:cNvPr id="74" name="Google Shape;74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U</a:t>
            </a:r>
            <a:r>
              <a:rPr lang="cs"/>
              <a:t>možňuje vyjádřit částečnou příslušnost k množině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Počítačově: &lt;0; 1&gt;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Lidsky: Studený, Teplý, Horký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Skupina “blízko ledničky”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cs"/>
              <a:t>Míra pravdivosti</a:t>
            </a:r>
            <a:endParaRPr/>
          </a:p>
        </p:txBody>
      </p:sp>
      <p:pic>
        <p:nvPicPr>
          <p:cNvPr id="75" name="Google Shape;75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00250" y="3260850"/>
            <a:ext cx="3232476" cy="1311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2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"/>
                                        <p:tgtEl>
                                          <p:spTgt spid="7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"/>
                                        <p:tgtEl>
                                          <p:spTgt spid="7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"/>
                                        <p:tgtEl>
                                          <p:spTgt spid="7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"/>
                                        <p:tgtEl>
                                          <p:spTgt spid="7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"/>
                                        <p:tgtEl>
                                          <p:spTgt spid="7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2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2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Využití</a:t>
            </a:r>
            <a:endParaRPr/>
          </a:p>
        </p:txBody>
      </p:sp>
      <p:sp>
        <p:nvSpPr>
          <p:cNvPr id="81" name="Google Shape;81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Od 80. let minulého století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cs">
                <a:latin typeface="Comfortaa"/>
                <a:ea typeface="Comfortaa"/>
                <a:cs typeface="Comfortaa"/>
                <a:sym typeface="Comfortaa"/>
              </a:rPr>
              <a:t>Poprvé</a:t>
            </a:r>
            <a:r>
              <a:rPr lang="cs"/>
              <a:t>: řízení tavicích pecí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Automobilový průmysl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cs">
                <a:latin typeface="Comfortaa"/>
                <a:ea typeface="Comfortaa"/>
                <a:cs typeface="Comfortaa"/>
                <a:sym typeface="Comfortaa"/>
              </a:rPr>
              <a:t>Spotřební elektronika</a:t>
            </a:r>
            <a:r>
              <a:rPr lang="cs"/>
              <a:t> - pračky, myčky …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Strojové zpracování obrazu, </a:t>
            </a:r>
            <a:r>
              <a:rPr b="1" lang="cs">
                <a:latin typeface="Comfortaa"/>
                <a:ea typeface="Comfortaa"/>
                <a:cs typeface="Comfortaa"/>
                <a:sym typeface="Comfortaa"/>
              </a:rPr>
              <a:t>AI</a:t>
            </a:r>
            <a:r>
              <a:rPr lang="cs"/>
              <a:t>, neuronové sítě</a:t>
            </a:r>
            <a:r>
              <a:rPr lang="cs"/>
              <a:t>, Fuzzy SQL …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cs" sz="1300"/>
              <a:t>select NAME, AGE, INCOME from EMPLOYEE where (AGE = middle) and (INCOME &gt;= high);</a:t>
            </a:r>
            <a:endParaRPr sz="1300"/>
          </a:p>
        </p:txBody>
      </p:sp>
      <p:pic>
        <p:nvPicPr>
          <p:cNvPr id="82" name="Google Shape;82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flipH="1">
            <a:off x="5537974" y="445025"/>
            <a:ext cx="3294325" cy="18542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1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2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"/>
                                        <p:tgtEl>
                                          <p:spTgt spid="8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"/>
                                        <p:tgtEl>
                                          <p:spTgt spid="8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"/>
                                        <p:tgtEl>
                                          <p:spTgt spid="8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"/>
                                        <p:tgtEl>
                                          <p:spTgt spid="8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"/>
                                        <p:tgtEl>
                                          <p:spTgt spid="8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"/>
                                        <p:tgtEl>
                                          <p:spTgt spid="81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2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Pravdivostní hodnota vs Fuzzy logika</a:t>
            </a:r>
            <a:endParaRPr/>
          </a:p>
        </p:txBody>
      </p:sp>
      <p:sp>
        <p:nvSpPr>
          <p:cNvPr id="88" name="Google Shape;88;p18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cs">
                <a:latin typeface="Comfortaa"/>
                <a:ea typeface="Comfortaa"/>
                <a:cs typeface="Comfortaa"/>
                <a:sym typeface="Comfortaa"/>
              </a:rPr>
              <a:t>Pravdivostní Hodnota </a:t>
            </a:r>
            <a:r>
              <a:rPr lang="cs"/>
              <a:t>(boolean)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	Pravda - Nepravda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	Stroj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	Počítač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cs"/>
              <a:t>	</a:t>
            </a:r>
            <a:endParaRPr/>
          </a:p>
        </p:txBody>
      </p:sp>
      <p:sp>
        <p:nvSpPr>
          <p:cNvPr id="89" name="Google Shape;89;p18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cs">
                <a:latin typeface="Comfortaa"/>
                <a:ea typeface="Comfortaa"/>
                <a:cs typeface="Comfortaa"/>
                <a:sym typeface="Comfortaa"/>
              </a:rPr>
              <a:t>Fuzzy Logika</a:t>
            </a:r>
            <a:endParaRPr b="1"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	T</a:t>
            </a:r>
            <a:r>
              <a:rPr lang="cs"/>
              <a:t>rochu, dost, hodně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	Člověk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	AI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cs"/>
              <a:t>	</a:t>
            </a:r>
            <a:endParaRPr/>
          </a:p>
        </p:txBody>
      </p:sp>
      <p:pic>
        <p:nvPicPr>
          <p:cNvPr id="90" name="Google Shape;90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67900" y="3190150"/>
            <a:ext cx="2248700" cy="1263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Google Shape;91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904950" y="2819226"/>
            <a:ext cx="3713175" cy="185660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"/>
                                        <p:tgtEl>
                                          <p:spTgt spid="8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"/>
                                        <p:tgtEl>
                                          <p:spTgt spid="8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4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"/>
                                        <p:tgtEl>
                                          <p:spTgt spid="8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6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"/>
                                        <p:tgtEl>
                                          <p:spTgt spid="8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8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"/>
                                        <p:tgtEl>
                                          <p:spTgt spid="8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"/>
                                        <p:tgtEl>
                                          <p:spTgt spid="8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6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"/>
                                        <p:tgtEl>
                                          <p:spTgt spid="8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7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"/>
                                        <p:tgtEl>
                                          <p:spTgt spid="8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8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"/>
                                        <p:tgtEl>
                                          <p:spTgt spid="8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9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"/>
                                        <p:tgtEl>
                                          <p:spTgt spid="8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2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"/>
                                        <p:tgtEl>
                                          <p:spTgt spid="8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"/>
                                        <p:tgtEl>
                                          <p:spTgt spid="8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"/>
                                        <p:tgtEl>
                                          <p:spTgt spid="8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"/>
                                        <p:tgtEl>
                                          <p:spTgt spid="8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"/>
                                        <p:tgtEl>
                                          <p:spTgt spid="8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2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"/>
                                        <p:tgtEl>
                                          <p:spTgt spid="8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"/>
                                        <p:tgtEl>
                                          <p:spTgt spid="8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"/>
                                        <p:tgtEl>
                                          <p:spTgt spid="8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1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"/>
                                        <p:tgtEl>
                                          <p:spTgt spid="8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"/>
                                        <p:tgtEl>
                                          <p:spTgt spid="8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2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Zdroje:</a:t>
            </a:r>
            <a:endParaRPr/>
          </a:p>
        </p:txBody>
      </p:sp>
      <p:sp>
        <p:nvSpPr>
          <p:cNvPr id="97" name="Google Shape;97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00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 u="sng">
                <a:solidFill>
                  <a:schemeClr val="hlink"/>
                </a:solidFill>
                <a:hlinkClick r:id="rId3"/>
              </a:rPr>
              <a:t>https://www.matfyz.cz/clanky/strojove-zpracovani-obrazu-fuzzy-logika-v-praxi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cs" u="sng">
                <a:solidFill>
                  <a:schemeClr val="hlink"/>
                </a:solidFill>
                <a:hlinkClick r:id="rId4"/>
              </a:rPr>
              <a:t>https://cs.wikipedia.org/wiki/Fuzzy_logika</a:t>
            </a:r>
            <a:r>
              <a:rPr lang="cs"/>
              <a:t> / </a:t>
            </a:r>
            <a:r>
              <a:rPr lang="cs" u="sng">
                <a:solidFill>
                  <a:schemeClr val="hlink"/>
                </a:solidFill>
                <a:hlinkClick r:id="rId5"/>
              </a:rPr>
              <a:t>https://czwiki.cz/Lexikon/Fuzzy_logika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cs" u="sng">
                <a:solidFill>
                  <a:schemeClr val="hlink"/>
                </a:solidFill>
                <a:hlinkClick r:id="rId6"/>
              </a:rPr>
              <a:t>http://www.agris.cz/Content/files/main_files/61/139305/volrab.pdf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cs" u="sng">
                <a:solidFill>
                  <a:schemeClr val="hlink"/>
                </a:solidFill>
                <a:hlinkClick r:id="rId7"/>
              </a:rPr>
              <a:t>https://ftk.upol.cz/nc/zprava/clanek/fuzzy-logika-umoznuje-resit-prakticke-problemy-je-blizka-lidskemu-uvazovani/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cs" u="sng">
                <a:solidFill>
                  <a:schemeClr val="hlink"/>
                </a:solidFill>
                <a:hlinkClick r:id="rId8"/>
              </a:rPr>
              <a:t>https://it-slovnik.cz/pojem/fuzzy-logika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cs" u="sng">
                <a:solidFill>
                  <a:schemeClr val="hlink"/>
                </a:solidFill>
                <a:hlinkClick r:id="rId9"/>
              </a:rPr>
              <a:t>https://portal.matematickabiologie.cz/index.php?pg=analyza-a-hodnoceni-biologickych-dat--umela-inteligence--expertni-systemy--neurcitost-v-es--fuzzy-mnoziny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cs" u="sng">
                <a:solidFill>
                  <a:schemeClr val="hlink"/>
                </a:solidFill>
                <a:hlinkClick r:id="rId10"/>
              </a:rPr>
              <a:t>https://cs.wikipedia.org/wiki/Fuzzy_mno%C5%BEina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cs" u="sng">
                <a:solidFill>
                  <a:schemeClr val="hlink"/>
                </a:solidFill>
                <a:hlinkClick r:id="rId11"/>
              </a:rPr>
              <a:t>https://www.techtarget.com/searchenterpriseai/definition/fuzzy-logic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cs" u="sng">
                <a:solidFill>
                  <a:schemeClr val="hlink"/>
                </a:solidFill>
                <a:hlinkClick r:id="rId12"/>
              </a:rPr>
              <a:t>https://www.geeksforgeeks.org/fuzzy-logic-introduction/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"/>
                                        <p:tgtEl>
                                          <p:spTgt spid="9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"/>
                                        <p:tgtEl>
                                          <p:spTgt spid="9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"/>
                                        <p:tgtEl>
                                          <p:spTgt spid="9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"/>
                                        <p:tgtEl>
                                          <p:spTgt spid="9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"/>
                                        <p:tgtEl>
                                          <p:spTgt spid="9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"/>
                                        <p:tgtEl>
                                          <p:spTgt spid="97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1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"/>
                                        <p:tgtEl>
                                          <p:spTgt spid="97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"/>
                                        <p:tgtEl>
                                          <p:spTgt spid="97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3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"/>
                                        <p:tgtEl>
                                          <p:spTgt spid="97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Simple Dark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