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58" r:id="rId5"/>
    <p:sldId id="265" r:id="rId6"/>
    <p:sldId id="261" r:id="rId7"/>
    <p:sldId id="266" r:id="rId8"/>
    <p:sldId id="262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3" r:id="rId17"/>
    <p:sldId id="274" r:id="rId18"/>
    <p:sldId id="26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7" autoAdjust="0"/>
  </p:normalViewPr>
  <p:slideViewPr>
    <p:cSldViewPr snapToGrid="0">
      <p:cViewPr>
        <p:scale>
          <a:sx n="95" d="100"/>
          <a:sy n="95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29E19D7-6D1E-6D39-D842-24AC9E79E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72F3AC-4D84-22C3-313C-59FE868634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AF87-C3F9-4740-8BC1-3A89F5284837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B578D7-28E6-8706-EBA4-DE2F55E1EA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88D2E0-4C2F-34CF-74FA-FACE2084DD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C101-3D6A-4047-8DC7-72DEDA1376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05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F2412-7645-4EEB-BF52-749293C5B83F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D498-38C5-48B9-AFE0-55542EA7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66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Kalokagathie - </a:t>
            </a:r>
            <a:r>
              <a:rPr lang="pl-PL" dirty="0"/>
              <a:t>spojení krásy a dobra v jednom principu</a:t>
            </a:r>
          </a:p>
          <a:p>
            <a:r>
              <a:rPr lang="cs-CZ" dirty="0"/>
              <a:t>podstatné jméno </a:t>
            </a:r>
            <a:r>
              <a:rPr lang="el-GR" i="1" dirty="0"/>
              <a:t>καλοκαγαθία</a:t>
            </a:r>
            <a:r>
              <a:rPr lang="el-GR" dirty="0"/>
              <a:t>, </a:t>
            </a:r>
            <a:r>
              <a:rPr lang="el-GR" i="1" dirty="0"/>
              <a:t>καλός κἀγαθός</a:t>
            </a:r>
            <a:r>
              <a:rPr lang="el-GR" dirty="0"/>
              <a:t>, </a:t>
            </a:r>
            <a:r>
              <a:rPr lang="cs-CZ" dirty="0"/>
              <a:t>ze spojení dvou adjektiv </a:t>
            </a:r>
            <a:r>
              <a:rPr lang="el-GR" i="1" dirty="0"/>
              <a:t>καλός</a:t>
            </a:r>
            <a:r>
              <a:rPr lang="el-GR" dirty="0"/>
              <a:t> – </a:t>
            </a:r>
            <a:r>
              <a:rPr lang="cs-CZ" dirty="0"/>
              <a:t>krásný, </a:t>
            </a:r>
            <a:r>
              <a:rPr lang="el-GR" i="1" dirty="0"/>
              <a:t>καί</a:t>
            </a:r>
            <a:r>
              <a:rPr lang="el-GR" dirty="0"/>
              <a:t> – </a:t>
            </a:r>
            <a:r>
              <a:rPr lang="cs-CZ" dirty="0"/>
              <a:t>spojka </a:t>
            </a:r>
            <a:r>
              <a:rPr lang="cs-CZ" i="1" dirty="0"/>
              <a:t>a</a:t>
            </a:r>
            <a:r>
              <a:rPr lang="cs-CZ" dirty="0"/>
              <a:t>, </a:t>
            </a:r>
            <a:r>
              <a:rPr lang="el-GR" i="1" dirty="0"/>
              <a:t>αγαθός</a:t>
            </a:r>
            <a:r>
              <a:rPr lang="el-GR" dirty="0"/>
              <a:t> – </a:t>
            </a:r>
            <a:r>
              <a:rPr lang="cs-CZ" dirty="0"/>
              <a:t>dobrý, také </a:t>
            </a:r>
            <a:r>
              <a:rPr lang="cs-CZ" b="1" dirty="0" err="1"/>
              <a:t>kalos</a:t>
            </a:r>
            <a:r>
              <a:rPr lang="cs-CZ" b="1" dirty="0"/>
              <a:t> </a:t>
            </a:r>
            <a:r>
              <a:rPr lang="cs-CZ" b="1" dirty="0" err="1"/>
              <a:t>kai</a:t>
            </a:r>
            <a:r>
              <a:rPr lang="cs-CZ" b="1" dirty="0"/>
              <a:t> </a:t>
            </a:r>
            <a:r>
              <a:rPr lang="cs-CZ" b="1" dirty="0" err="1"/>
              <a:t>agathos</a:t>
            </a:r>
            <a:endParaRPr lang="pl-PL" b="1" dirty="0"/>
          </a:p>
          <a:p>
            <a:r>
              <a:rPr lang="cs-CZ" dirty="0"/>
              <a:t>antické řecké přesvědčení, že krásné a dobré, krása a ctnost patří k sobě a mají mnoho společného</a:t>
            </a:r>
          </a:p>
          <a:p>
            <a:r>
              <a:rPr lang="cs-CZ" dirty="0"/>
              <a:t>Co není zároveň dobré, nemůže být krásné a naopak</a:t>
            </a:r>
          </a:p>
          <a:p>
            <a:r>
              <a:rPr lang="cs-CZ" dirty="0"/>
              <a:t>Aplikován na člověka vyjadřuje ideál harmonického souladu a vyváženosti tělesné i duševní krásy a dobroty, ctnosti a statečnosti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4D498-38C5-48B9-AFE0-55542EA7C2D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27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1974-388D-FCD5-9788-6744C6A5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DC54DAF-7B43-E1CA-0132-9048D25CF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7F66DD-C125-1C2F-DBF4-770B3DD67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Bůh je nejvyšší krása, a tedy veškerá krása ve světě pochází od Boha, nikoli od člověka.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77A6C6-D136-491D-80D7-BB344BAFE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4D498-38C5-48B9-AFE0-55542EA7C2D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4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95230-1C90-0879-855D-6D3391F6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62B28C-CA74-4849-65CE-8A7728639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5BCD78-2EC6-F68C-AF0D-080E4DBAA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Během renesance se kladl, v duchu tehdejšího individualismu, větší důraz na subjektivitu v estetice.</a:t>
            </a:r>
          </a:p>
          <a:p>
            <a:r>
              <a:rPr lang="cs-CZ" dirty="0"/>
              <a:t>Baroko se však zakládalo na dynamičnosti, efektnosti, bohatosti a iluzi</a:t>
            </a:r>
          </a:p>
          <a:p>
            <a:r>
              <a:rPr lang="cs-CZ" dirty="0"/>
              <a:t>Krása měla být objektivní, závislá na dobrých proporcích, měla být zachována míra a harmonie forem.</a:t>
            </a:r>
          </a:p>
          <a:p>
            <a:r>
              <a:rPr lang="cs-CZ" dirty="0"/>
              <a:t>Byl přesvědčen, že vedle logiky rozumu je nutno prozkoumat ještě logiku obrazotvornosti.</a:t>
            </a:r>
          </a:p>
          <a:p>
            <a:r>
              <a:rPr lang="cs-CZ" dirty="0"/>
              <a:t>Obrazotvornost považoval za nižší, zmatený, ale přesto důležitý stupeň poznávacího procesu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DFD3E9-0CD3-3942-2C05-697B8DEB8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4D498-38C5-48B9-AFE0-55542EA7C2D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04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0A69-E42E-3B07-01D5-B612E516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86726F2-0E1C-2A66-3D82-37847E86E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16E79B-ADE1-151D-783F-5ADA0937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Ve 20. století se setkáváme s mnoha směry estetiky, které řeší různé oblasti lidského života.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Mezi hlavní patří fenomenologie, psychoanalýza, marxistická estetika, existencialismus, formalismus, strukturalismus, ale i feministická estetika a postmoderní estetika.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BAD29A-EFD3-62D6-F997-3F08E3BF3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4D498-38C5-48B9-AFE0-55542EA7C2D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64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742C-6D50-E8B5-BB7E-35D0AC11B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9B09CF-E763-97CC-BEFE-0111981B6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699C8B-1C87-FE9F-14C4-8F49BFF83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Dva extrémy v estetice</a:t>
            </a:r>
          </a:p>
          <a:p>
            <a:r>
              <a:rPr lang="cs-CZ" dirty="0"/>
              <a:t>Funkcionalizmus zaměřený na funkčnost</a:t>
            </a:r>
          </a:p>
          <a:p>
            <a:r>
              <a:rPr lang="cs-CZ" dirty="0"/>
              <a:t>Dekorativismus zaměřený na vzhled a krásu</a:t>
            </a:r>
          </a:p>
          <a:p>
            <a:r>
              <a:rPr lang="cs-CZ" dirty="0"/>
              <a:t>Cílem estetiky je nacházet, popisovat a zamýšlet se nad souzněním a harmonií funkčnosti a vzhledu</a:t>
            </a:r>
          </a:p>
          <a:p>
            <a:r>
              <a:rPr lang="cs-CZ" dirty="0"/>
              <a:t>Snaha určit kdy je věc co nejestetičtější, ale s co nejlepší funkčností</a:t>
            </a:r>
          </a:p>
          <a:p>
            <a:r>
              <a:rPr lang="cs-CZ" dirty="0"/>
              <a:t>Marketing – ošklivou, ale skvěle fungující věc si nikdo nekoupí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E5E74F-24B8-1459-B416-E96B716B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4D498-38C5-48B9-AFE0-55542EA7C2D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3DFAF-4838-49C3-5DD6-8F655DD1D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452F27-ECEB-6D11-319D-53FFFF1B7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620487-D820-E6F3-8F5C-900DA5D9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92073-3DA5-1E9C-823E-80EA50F9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9F7F8-1738-392C-37B9-8637690F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37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C2C33-C88B-0422-857D-445BA4E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393220-C99E-913C-9C6E-165F8D4FF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C433E-5642-55F3-EE97-AFD33E97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9CE71-F919-10A4-18BF-25CE6FEE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425061-4CCD-8FBC-9518-CD240315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9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072C3F-9B45-80C3-3B5C-DF610A20D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8D6A66-E14E-9E83-0FB9-99D5380B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E5107C-815C-F860-A4CC-2ECC3D6D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742F5-14DC-77B2-30AF-30042A72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10F970-491B-80E0-F176-E19CE247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36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CA53D-EB8C-27C4-76CD-44931E4F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A8F99-9A0A-839D-B0E7-688D0B77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E9A677-7A59-B11B-D5CA-9B321E3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313B39-F083-6281-4216-C2B06797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3F0001-45B4-D7E6-D693-8DB6A9FC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6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DFEF9-0C80-D9FE-0F87-4FA26A29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EE1E61-FE99-1D9B-A434-7089D0C54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948C0C-84FF-B9ED-6643-5D950122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CE834C-54F4-AC27-B3C6-C8C27E6D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D5C5C-73F5-CE6E-E64F-7F527F78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87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71F74-9D1C-FAF0-3E38-99EB619D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ECFB6-A2F8-51AB-CD5F-3EAB411C0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3A8697-9060-1BFB-76EC-92C68A19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717CD6-0C45-2461-A2C9-679E2E1F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FC3A64-4CD9-54AD-9011-153628F2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E5383E-F96D-EC6E-2592-D651CFA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31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6472-2FDB-159C-6ADA-855886C2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210A19-7020-1DC7-1242-8F088636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C3268E-4599-AD30-4AC0-45A30428D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8D46B1-1D99-AB8C-95F3-653AA5F12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8E1DDC-0BF0-D28B-18AB-EBDFCF0D7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1EB2D1-9E61-BD97-FCDD-BF5348AE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995FEA-154E-DAC8-EF1D-0B5E906E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544F19-6892-9A63-C9A9-0CA470EC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9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651E4-F8DB-1CDF-9969-0D61731B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82E310-076A-3511-E482-7DD5C1BF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287762-60DC-3EE1-3841-8F1A8A11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209F7C-8F56-1E1B-9776-440A9827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4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16CB37-47CD-24E8-0311-7AAB2342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66D2D9-2FF1-263E-2BB3-3C95738C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8E35DE-30C5-923A-AEA4-F4D2CFC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34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CBCC6-580D-5ADE-B296-0F51CBA1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7D315-EEAE-DCCD-55D6-ADECE447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FB2FC7-0D79-C492-07E4-2486AF02E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DBF174-41FE-95CA-6AE5-078D6534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CB612D-9D91-CA12-62B8-C0FCC4B7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58D88D-7A90-2333-5128-0F1E246A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D48A2-9AD4-BA4B-7E08-A2E4D492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32A3326-C6A9-A78A-63BC-029DF4CAB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0F4166-7C7E-2EC0-53D2-95B7345CA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59C8B8-C086-165F-D098-13B748A3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470CB6-6565-AB2F-C173-A953AB8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237154-F783-60A9-A0EF-E6BD1E8B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92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D031CB-1578-BF81-D51F-3FA47427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EC07D3-32C2-F40E-D042-196DCBBE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C3A72-33EE-680A-9D56-1E483308E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C4B36-ADDA-4404-8062-FDDA86C26D9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BB09A7-BDF6-9EA0-B94E-C9B452BCA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16B6EE-6098-53E4-9658-E40F639E3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CC22B1-6606-4E45-A119-6A7A4BB4D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3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unkcionalismus" TargetMode="External"/><Relationship Id="rId3" Type="http://schemas.openxmlformats.org/officeDocument/2006/relationships/hyperlink" Target="https://cs.wikipedia.org/wiki/Estetick%C3%A1_norma" TargetMode="External"/><Relationship Id="rId7" Type="http://schemas.openxmlformats.org/officeDocument/2006/relationships/hyperlink" Target="https://theses.cz/id/0w6emi/downloadPraceContent_adipIdno_14098" TargetMode="External"/><Relationship Id="rId2" Type="http://schemas.openxmlformats.org/officeDocument/2006/relationships/hyperlink" Target="https://cs.wikipedia.org/wiki/Estet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lib.cz/cs/82810-estetika" TargetMode="External"/><Relationship Id="rId5" Type="http://schemas.openxmlformats.org/officeDocument/2006/relationships/hyperlink" Target="https://cs.wikipedia.org/wiki/Kalokagathia" TargetMode="External"/><Relationship Id="rId4" Type="http://schemas.openxmlformats.org/officeDocument/2006/relationships/hyperlink" Target="https://wiki.knihovna.cz/index.php?title=Estetika" TargetMode="External"/><Relationship Id="rId9" Type="http://schemas.openxmlformats.org/officeDocument/2006/relationships/hyperlink" Target="https://cs.wikipedia.org/wiki/Dekorativn%C3%AD_um%C4%9Bn%C3%A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řekrytí">
            <a:extLst>
              <a:ext uri="{FF2B5EF4-FFF2-40B4-BE49-F238E27FC236}">
                <a16:creationId xmlns:a16="http://schemas.microsoft.com/office/drawing/2014/main" id="{C522B811-82DE-FF73-6059-E29CB6685552}"/>
              </a:ext>
            </a:extLst>
          </p:cNvPr>
          <p:cNvSpPr/>
          <p:nvPr/>
        </p:nvSpPr>
        <p:spPr>
          <a:xfrm rot="5400000">
            <a:off x="3583" y="-3583"/>
            <a:ext cx="11392642" cy="1139980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Linka">
            <a:extLst>
              <a:ext uri="{FF2B5EF4-FFF2-40B4-BE49-F238E27FC236}">
                <a16:creationId xmlns:a16="http://schemas.microsoft.com/office/drawing/2014/main" id="{964D4509-9FC0-774F-7AF4-A675AFC58026}"/>
              </a:ext>
            </a:extLst>
          </p:cNvPr>
          <p:cNvSpPr/>
          <p:nvPr/>
        </p:nvSpPr>
        <p:spPr>
          <a:xfrm>
            <a:off x="0" y="6005947"/>
            <a:ext cx="12192000" cy="4271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B2D713-14A5-2654-95BC-6B7443998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4790536" cy="2387600"/>
          </a:xfrm>
        </p:spPr>
        <p:txBody>
          <a:bodyPr>
            <a:normAutofit/>
          </a:bodyPr>
          <a:lstStyle/>
          <a:p>
            <a:pPr algn="l"/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t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Bahnschrift Light Condensed" panose="020B0502040204020203" pitchFamily="34" charset="0"/>
              </a:rPr>
              <a:t>e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</a:rPr>
              <a:t>č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Segoe Script" panose="030B0504020000000003" pitchFamily="66" charset="0"/>
              </a:rPr>
              <a:t>n</a:t>
            </a:r>
            <a:r>
              <a:rPr lang="cs-CZ" sz="7200" dirty="0">
                <a:solidFill>
                  <a:schemeClr val="bg1">
                    <a:lumMod val="85000"/>
                  </a:schemeClr>
                </a:solidFill>
                <a:latin typeface="Tw Cen MT" panose="020B0602020104020603" pitchFamily="34" charset="-18"/>
              </a:rPr>
              <a:t>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342C71-809C-A657-BBD3-EDD429E69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706" y="6005947"/>
            <a:ext cx="2291294" cy="427182"/>
          </a:xfrm>
        </p:spPr>
        <p:txBody>
          <a:bodyPr/>
          <a:lstStyle/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Richard Mlejnek</a:t>
            </a:r>
          </a:p>
        </p:txBody>
      </p:sp>
      <p:grpSp>
        <p:nvGrpSpPr>
          <p:cNvPr id="38" name="Obrazec">
            <a:extLst>
              <a:ext uri="{FF2B5EF4-FFF2-40B4-BE49-F238E27FC236}">
                <a16:creationId xmlns:a16="http://schemas.microsoft.com/office/drawing/2014/main" id="{ED238C74-B24B-8613-7617-C1DC316AA5F6}"/>
              </a:ext>
            </a:extLst>
          </p:cNvPr>
          <p:cNvGrpSpPr/>
          <p:nvPr/>
        </p:nvGrpSpPr>
        <p:grpSpPr>
          <a:xfrm>
            <a:off x="9094658" y="2500452"/>
            <a:ext cx="2172943" cy="2443893"/>
            <a:chOff x="9094658" y="2500452"/>
            <a:chExt cx="2172943" cy="2443893"/>
          </a:xfrm>
        </p:grpSpPr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FFC394C3-2FF6-E2B6-1E33-C2D9E4EDBFAF}"/>
                </a:ext>
              </a:extLst>
            </p:cNvPr>
            <p:cNvGrpSpPr/>
            <p:nvPr/>
          </p:nvGrpSpPr>
          <p:grpSpPr>
            <a:xfrm>
              <a:off x="9265619" y="3211482"/>
              <a:ext cx="638354" cy="638354"/>
              <a:chOff x="9265619" y="3211482"/>
              <a:chExt cx="638354" cy="638354"/>
            </a:xfrm>
          </p:grpSpPr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9993EA6F-F90C-73CA-58B1-633217DD9C51}"/>
                  </a:ext>
                </a:extLst>
              </p:cNvPr>
              <p:cNvSpPr/>
              <p:nvPr/>
            </p:nvSpPr>
            <p:spPr>
              <a:xfrm rot="18900000">
                <a:off x="9265619" y="3211482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B97EB15B-D021-26C4-CE6B-EB511E08DD17}"/>
                  </a:ext>
                </a:extLst>
              </p:cNvPr>
              <p:cNvSpPr/>
              <p:nvPr/>
            </p:nvSpPr>
            <p:spPr>
              <a:xfrm>
                <a:off x="9268886" y="3214749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C6CCEB6B-DCD4-733C-FDD0-386F4077C1A6}"/>
                  </a:ext>
                </a:extLst>
              </p:cNvPr>
              <p:cNvSpPr/>
              <p:nvPr/>
            </p:nvSpPr>
            <p:spPr>
              <a:xfrm>
                <a:off x="9511996" y="3457859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B1036EF4-9C6C-D7D4-EC11-046E74498859}"/>
                </a:ext>
              </a:extLst>
            </p:cNvPr>
            <p:cNvGrpSpPr/>
            <p:nvPr/>
          </p:nvGrpSpPr>
          <p:grpSpPr>
            <a:xfrm>
              <a:off x="9947433" y="2855967"/>
              <a:ext cx="638354" cy="638354"/>
              <a:chOff x="9947433" y="2855967"/>
              <a:chExt cx="638354" cy="638354"/>
            </a:xfrm>
          </p:grpSpPr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92F0D66-D834-0521-43ED-971994F51981}"/>
                  </a:ext>
                </a:extLst>
              </p:cNvPr>
              <p:cNvSpPr/>
              <p:nvPr/>
            </p:nvSpPr>
            <p:spPr>
              <a:xfrm rot="18900000">
                <a:off x="9947433" y="2855967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B6FCC82-7A08-CA57-9702-8DA6480229F0}"/>
                  </a:ext>
                </a:extLst>
              </p:cNvPr>
              <p:cNvSpPr/>
              <p:nvPr/>
            </p:nvSpPr>
            <p:spPr>
              <a:xfrm>
                <a:off x="9950700" y="2859234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E82402DB-4A15-22DA-E5A1-355DE66DBB05}"/>
                  </a:ext>
                </a:extLst>
              </p:cNvPr>
              <p:cNvSpPr/>
              <p:nvPr/>
            </p:nvSpPr>
            <p:spPr>
              <a:xfrm>
                <a:off x="10193810" y="3102344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DAC0D33C-9710-CDF1-D441-D149D3A4C4BB}"/>
                </a:ext>
              </a:extLst>
            </p:cNvPr>
            <p:cNvGrpSpPr/>
            <p:nvPr/>
          </p:nvGrpSpPr>
          <p:grpSpPr>
            <a:xfrm>
              <a:off x="10629247" y="2500452"/>
              <a:ext cx="638354" cy="638354"/>
              <a:chOff x="10629247" y="2500452"/>
              <a:chExt cx="638354" cy="638354"/>
            </a:xfrm>
          </p:grpSpPr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D6AAEFA5-BDBE-300C-AFD3-721EF4C2E5CC}"/>
                  </a:ext>
                </a:extLst>
              </p:cNvPr>
              <p:cNvSpPr/>
              <p:nvPr/>
            </p:nvSpPr>
            <p:spPr>
              <a:xfrm rot="18900000">
                <a:off x="10629247" y="2500452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F5C8812B-1CAB-9C42-AD4D-A2A704C6F04E}"/>
                  </a:ext>
                </a:extLst>
              </p:cNvPr>
              <p:cNvSpPr/>
              <p:nvPr/>
            </p:nvSpPr>
            <p:spPr>
              <a:xfrm>
                <a:off x="10632514" y="2503719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5FC70054-CDD2-17CA-1DDD-3EB3AE4CE4F9}"/>
                  </a:ext>
                </a:extLst>
              </p:cNvPr>
              <p:cNvSpPr/>
              <p:nvPr/>
            </p:nvSpPr>
            <p:spPr>
              <a:xfrm>
                <a:off x="10875624" y="2746829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E9CD4317-3FA1-9510-7C64-DD96B39418A5}"/>
                </a:ext>
              </a:extLst>
            </p:cNvPr>
            <p:cNvGrpSpPr/>
            <p:nvPr/>
          </p:nvGrpSpPr>
          <p:grpSpPr>
            <a:xfrm>
              <a:off x="9094658" y="4114251"/>
              <a:ext cx="638354" cy="638354"/>
              <a:chOff x="9094658" y="4114251"/>
              <a:chExt cx="638354" cy="638354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D98E4FF-39AC-7651-D6FD-8E14E851CFB6}"/>
                  </a:ext>
                </a:extLst>
              </p:cNvPr>
              <p:cNvSpPr/>
              <p:nvPr/>
            </p:nvSpPr>
            <p:spPr>
              <a:xfrm rot="18900000">
                <a:off x="9094658" y="4114251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8F5CD7B8-FCD0-7C37-56C3-639C4AEE946A}"/>
                  </a:ext>
                </a:extLst>
              </p:cNvPr>
              <p:cNvSpPr/>
              <p:nvPr/>
            </p:nvSpPr>
            <p:spPr>
              <a:xfrm>
                <a:off x="9097925" y="4117518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8F8561A7-F1BC-30E6-7393-68E9B3CCDFA4}"/>
                  </a:ext>
                </a:extLst>
              </p:cNvPr>
              <p:cNvSpPr/>
              <p:nvPr/>
            </p:nvSpPr>
            <p:spPr>
              <a:xfrm>
                <a:off x="9341035" y="4360628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6AA08F6F-4AFE-0B83-09D3-29CAAE8D86A1}"/>
                </a:ext>
              </a:extLst>
            </p:cNvPr>
            <p:cNvGrpSpPr/>
            <p:nvPr/>
          </p:nvGrpSpPr>
          <p:grpSpPr>
            <a:xfrm>
              <a:off x="9776472" y="3758736"/>
              <a:ext cx="638354" cy="638354"/>
              <a:chOff x="9776472" y="3758736"/>
              <a:chExt cx="638354" cy="638354"/>
            </a:xfrm>
          </p:grpSpPr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CD3DDD8E-A84E-0F25-A74E-0920ACABB079}"/>
                  </a:ext>
                </a:extLst>
              </p:cNvPr>
              <p:cNvSpPr/>
              <p:nvPr/>
            </p:nvSpPr>
            <p:spPr>
              <a:xfrm rot="18900000">
                <a:off x="9776472" y="3758736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F90FCAA6-9AC5-C5DA-C721-6DE5AD38D114}"/>
                  </a:ext>
                </a:extLst>
              </p:cNvPr>
              <p:cNvSpPr/>
              <p:nvPr/>
            </p:nvSpPr>
            <p:spPr>
              <a:xfrm>
                <a:off x="9779739" y="3762003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1D630526-3F82-876C-924B-F22E9FD5E58B}"/>
                  </a:ext>
                </a:extLst>
              </p:cNvPr>
              <p:cNvSpPr/>
              <p:nvPr/>
            </p:nvSpPr>
            <p:spPr>
              <a:xfrm>
                <a:off x="10022849" y="4005113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B279E5E1-EC2C-343F-547B-139FE30D947E}"/>
                </a:ext>
              </a:extLst>
            </p:cNvPr>
            <p:cNvGrpSpPr/>
            <p:nvPr/>
          </p:nvGrpSpPr>
          <p:grpSpPr>
            <a:xfrm>
              <a:off x="10458286" y="3403221"/>
              <a:ext cx="638354" cy="638354"/>
              <a:chOff x="10458286" y="3403221"/>
              <a:chExt cx="638354" cy="638354"/>
            </a:xfrm>
          </p:grpSpPr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4F56A41A-0C89-2AFE-42AB-1161AE3AE57F}"/>
                  </a:ext>
                </a:extLst>
              </p:cNvPr>
              <p:cNvSpPr/>
              <p:nvPr/>
            </p:nvSpPr>
            <p:spPr>
              <a:xfrm rot="18900000">
                <a:off x="10458286" y="3403221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BF2E2FD5-8AF9-0B57-F9BF-2D3117039071}"/>
                  </a:ext>
                </a:extLst>
              </p:cNvPr>
              <p:cNvSpPr/>
              <p:nvPr/>
            </p:nvSpPr>
            <p:spPr>
              <a:xfrm>
                <a:off x="10461553" y="3406488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9C261194-35E2-5133-1536-BA4FA6E38A38}"/>
                  </a:ext>
                </a:extLst>
              </p:cNvPr>
              <p:cNvSpPr/>
              <p:nvPr/>
            </p:nvSpPr>
            <p:spPr>
              <a:xfrm>
                <a:off x="10704663" y="3649598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0C0403CB-ADF9-1C74-F59C-5148C86A0174}"/>
                </a:ext>
              </a:extLst>
            </p:cNvPr>
            <p:cNvGrpSpPr/>
            <p:nvPr/>
          </p:nvGrpSpPr>
          <p:grpSpPr>
            <a:xfrm>
              <a:off x="10313338" y="4305991"/>
              <a:ext cx="638354" cy="638354"/>
              <a:chOff x="10313338" y="4305991"/>
              <a:chExt cx="638354" cy="638354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B1A3C67A-400C-714F-98DC-2666FFDE1EFC}"/>
                  </a:ext>
                </a:extLst>
              </p:cNvPr>
              <p:cNvSpPr/>
              <p:nvPr/>
            </p:nvSpPr>
            <p:spPr>
              <a:xfrm rot="18900000">
                <a:off x="10313338" y="4305991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B87C5E87-3AE9-1D75-636C-4A6F9C62E31C}"/>
                  </a:ext>
                </a:extLst>
              </p:cNvPr>
              <p:cNvSpPr/>
              <p:nvPr/>
            </p:nvSpPr>
            <p:spPr>
              <a:xfrm>
                <a:off x="10316605" y="4309258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060FA88B-6366-BD0F-144C-90271B2E1E8C}"/>
                  </a:ext>
                </a:extLst>
              </p:cNvPr>
              <p:cNvSpPr/>
              <p:nvPr/>
            </p:nvSpPr>
            <p:spPr>
              <a:xfrm>
                <a:off x="10559715" y="4552368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41" name="Roh1">
            <a:extLst>
              <a:ext uri="{FF2B5EF4-FFF2-40B4-BE49-F238E27FC236}">
                <a16:creationId xmlns:a16="http://schemas.microsoft.com/office/drawing/2014/main" id="{672682B5-8C40-2658-9B84-901E423541BD}"/>
              </a:ext>
            </a:extLst>
          </p:cNvPr>
          <p:cNvSpPr/>
          <p:nvPr/>
        </p:nvSpPr>
        <p:spPr>
          <a:xfrm rot="18900000">
            <a:off x="11045897" y="15722159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oh1">
            <a:extLst>
              <a:ext uri="{FF2B5EF4-FFF2-40B4-BE49-F238E27FC236}">
                <a16:creationId xmlns:a16="http://schemas.microsoft.com/office/drawing/2014/main" id="{4F058B92-CB85-D843-739F-745FF8BAF330}"/>
              </a:ext>
            </a:extLst>
          </p:cNvPr>
          <p:cNvSpPr/>
          <p:nvPr/>
        </p:nvSpPr>
        <p:spPr>
          <a:xfrm rot="18900000">
            <a:off x="21396511" y="26187332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A518-635C-5967-E76E-17019C11D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FA3AADC9-EA97-6EF8-4ABF-776EB62A2EAC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1A3167-9FF1-0A48-1AD4-E1601D8A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Středověká 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9360F-8E8F-B95C-B0FB-96EBC2B7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Zaměření na matematickou a symbolickou koncepci estetiky</a:t>
            </a:r>
          </a:p>
          <a:p>
            <a:r>
              <a:rPr lang="cs-CZ" dirty="0"/>
              <a:t>Začleněno křesťanské vnímání světa</a:t>
            </a:r>
          </a:p>
          <a:p>
            <a:r>
              <a:rPr lang="cs-CZ" dirty="0"/>
              <a:t>Bůh je nejvyšší krása</a:t>
            </a:r>
          </a:p>
          <a:p>
            <a:endParaRPr lang="cs-CZ" dirty="0"/>
          </a:p>
        </p:txBody>
      </p:sp>
      <p:sp>
        <p:nvSpPr>
          <p:cNvPr id="5" name="Roh1">
            <a:extLst>
              <a:ext uri="{FF2B5EF4-FFF2-40B4-BE49-F238E27FC236}">
                <a16:creationId xmlns:a16="http://schemas.microsoft.com/office/drawing/2014/main" id="{705B9D1C-4F5E-4D04-58CD-128B6582EA6E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h1">
            <a:extLst>
              <a:ext uri="{FF2B5EF4-FFF2-40B4-BE49-F238E27FC236}">
                <a16:creationId xmlns:a16="http://schemas.microsoft.com/office/drawing/2014/main" id="{EAD4E676-A406-CEAA-53A7-660C576B00F4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06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44002-8C51-CDE8-81C5-3035F3784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D5F7A8D8-DEE2-E7A7-E018-21BCF79C62D3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h1">
            <a:extLst>
              <a:ext uri="{FF2B5EF4-FFF2-40B4-BE49-F238E27FC236}">
                <a16:creationId xmlns:a16="http://schemas.microsoft.com/office/drawing/2014/main" id="{88CAFC9F-8EB6-74FC-4879-FA5FBF5C159C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D57BD0EE-205C-6864-7314-02350B526B09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203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87D33-B2AD-A262-4A9A-6959DEFE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753BA373-4B40-BBFE-17E2-AAB4848FE911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8548F-F997-313D-DB37-9C83D6F9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Estetika novověku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4245B-E8A0-2E24-BD3C-5AF1C49A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Renesance - větší důraz na subjektivitu v estetice</a:t>
            </a:r>
          </a:p>
          <a:p>
            <a:r>
              <a:rPr lang="cs-CZ" dirty="0"/>
              <a:t>Baroku – žádná teorie či nauka estetiky</a:t>
            </a:r>
          </a:p>
          <a:p>
            <a:r>
              <a:rPr lang="cs-CZ" dirty="0"/>
              <a:t>Klasicismus – nejdůležitějším aspektem vlastní rozum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Spis </a:t>
            </a:r>
            <a:r>
              <a:rPr lang="cs-CZ" dirty="0" err="1"/>
              <a:t>Aesthetica</a:t>
            </a:r>
            <a:r>
              <a:rPr lang="cs-CZ" dirty="0"/>
              <a:t> – od té doby jako samostatný filosofický směr</a:t>
            </a:r>
          </a:p>
          <a:p>
            <a:r>
              <a:rPr lang="cs-CZ" dirty="0"/>
              <a:t>Logika obrazotvornosti</a:t>
            </a:r>
          </a:p>
        </p:txBody>
      </p:sp>
      <p:sp>
        <p:nvSpPr>
          <p:cNvPr id="5" name="Roh1">
            <a:extLst>
              <a:ext uri="{FF2B5EF4-FFF2-40B4-BE49-F238E27FC236}">
                <a16:creationId xmlns:a16="http://schemas.microsoft.com/office/drawing/2014/main" id="{F9365575-DF3B-F483-253B-A60B0068FB3B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h1">
            <a:extLst>
              <a:ext uri="{FF2B5EF4-FFF2-40B4-BE49-F238E27FC236}">
                <a16:creationId xmlns:a16="http://schemas.microsoft.com/office/drawing/2014/main" id="{FF0C360B-5631-5DFB-76BA-92807687F5C0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64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87F09-0975-6F1F-3367-3390A58D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8B9FC810-0FAE-40E3-8449-50D26B4EE3FC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váza, keramika&#10;&#10;Popis byl vytvořen automaticky">
            <a:extLst>
              <a:ext uri="{FF2B5EF4-FFF2-40B4-BE49-F238E27FC236}">
                <a16:creationId xmlns:a16="http://schemas.microsoft.com/office/drawing/2014/main" id="{7CAACD3A-11C2-5AAA-0D38-F09A88CE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75" y="757237"/>
            <a:ext cx="3495675" cy="5343525"/>
          </a:xfrm>
          <a:prstGeom prst="rect">
            <a:avLst/>
          </a:prstGeom>
        </p:spPr>
      </p:pic>
      <p:pic>
        <p:nvPicPr>
          <p:cNvPr id="6" name="Obrázek 5" descr="Obsah obrázku venku, budova, okno, obloha&#10;&#10;Popis byl vytvořen automaticky">
            <a:extLst>
              <a:ext uri="{FF2B5EF4-FFF2-40B4-BE49-F238E27FC236}">
                <a16:creationId xmlns:a16="http://schemas.microsoft.com/office/drawing/2014/main" id="{DF6D76BD-DAA0-5880-D137-18C5A31D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6100" y="3391318"/>
            <a:ext cx="4154510" cy="3115882"/>
          </a:xfrm>
          <a:prstGeom prst="rect">
            <a:avLst/>
          </a:prstGeom>
        </p:spPr>
      </p:pic>
      <p:sp>
        <p:nvSpPr>
          <p:cNvPr id="3" name="Roh1">
            <a:extLst>
              <a:ext uri="{FF2B5EF4-FFF2-40B4-BE49-F238E27FC236}">
                <a16:creationId xmlns:a16="http://schemas.microsoft.com/office/drawing/2014/main" id="{220F5165-3ADA-AC21-0399-C55116964D63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0B7BC977-43F6-F206-058F-FCCE788101B2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194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2573-392C-36D4-B3B9-BD5769CA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CADCA2B7-D32B-55FD-1D46-CD7EDCEEED45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A34640-39A2-210A-9BA9-C6EB2820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Hlavní směry estetiky ve 20. století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65112-23EA-9371-17E3-F12AF341E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Mnoha směrů estetiky</a:t>
            </a:r>
          </a:p>
          <a:p>
            <a:r>
              <a:rPr lang="cs-CZ" dirty="0"/>
              <a:t>Řeší různé oblasti lidského života</a:t>
            </a:r>
          </a:p>
          <a:p>
            <a:r>
              <a:rPr lang="cs-CZ" dirty="0"/>
              <a:t>Velký význam v postmoderní filosofii a umění</a:t>
            </a:r>
          </a:p>
        </p:txBody>
      </p:sp>
      <p:pic>
        <p:nvPicPr>
          <p:cNvPr id="7" name="Obrázek 6" descr="Obsah obrázku váza, keramika&#10;&#10;Popis byl vytvořen automaticky">
            <a:extLst>
              <a:ext uri="{FF2B5EF4-FFF2-40B4-BE49-F238E27FC236}">
                <a16:creationId xmlns:a16="http://schemas.microsoft.com/office/drawing/2014/main" id="{3BD22B0C-A603-C238-FCA2-60BA134BF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75" y="757237"/>
            <a:ext cx="3495675" cy="5343525"/>
          </a:xfrm>
          <a:prstGeom prst="rect">
            <a:avLst/>
          </a:prstGeom>
        </p:spPr>
      </p:pic>
      <p:pic>
        <p:nvPicPr>
          <p:cNvPr id="8" name="Obrázek 7" descr="Obsah obrázku venku, budova, okno, obloha&#10;&#10;Popis byl vytvořen automaticky">
            <a:extLst>
              <a:ext uri="{FF2B5EF4-FFF2-40B4-BE49-F238E27FC236}">
                <a16:creationId xmlns:a16="http://schemas.microsoft.com/office/drawing/2014/main" id="{44D56820-FC85-565E-1B07-05FE79ADC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6100" y="3391318"/>
            <a:ext cx="4154510" cy="3115882"/>
          </a:xfrm>
          <a:prstGeom prst="rect">
            <a:avLst/>
          </a:prstGeom>
        </p:spPr>
      </p:pic>
      <p:sp>
        <p:nvSpPr>
          <p:cNvPr id="5" name="Roh1">
            <a:extLst>
              <a:ext uri="{FF2B5EF4-FFF2-40B4-BE49-F238E27FC236}">
                <a16:creationId xmlns:a16="http://schemas.microsoft.com/office/drawing/2014/main" id="{AD844292-46B4-AD4B-6CD5-B0350E6F9AEC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h1">
            <a:extLst>
              <a:ext uri="{FF2B5EF4-FFF2-40B4-BE49-F238E27FC236}">
                <a16:creationId xmlns:a16="http://schemas.microsoft.com/office/drawing/2014/main" id="{88587171-43BE-DF64-27EF-2C7A8C501EE4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4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FA25-5619-8024-FF54-8CA0DA309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500063F5-D606-60CF-F7AF-F29B9B2007DE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váza, keramika&#10;&#10;Popis byl vytvořen automaticky">
            <a:extLst>
              <a:ext uri="{FF2B5EF4-FFF2-40B4-BE49-F238E27FC236}">
                <a16:creationId xmlns:a16="http://schemas.microsoft.com/office/drawing/2014/main" id="{50093BE5-F275-F6D3-E051-87862407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757237"/>
            <a:ext cx="3495675" cy="5343525"/>
          </a:xfrm>
          <a:prstGeom prst="rect">
            <a:avLst/>
          </a:prstGeom>
        </p:spPr>
      </p:pic>
      <p:pic>
        <p:nvPicPr>
          <p:cNvPr id="8" name="Obrázek 7" descr="Obsah obrázku venku, budova, okno, obloha&#10;&#10;Popis byl vytvořen automaticky">
            <a:extLst>
              <a:ext uri="{FF2B5EF4-FFF2-40B4-BE49-F238E27FC236}">
                <a16:creationId xmlns:a16="http://schemas.microsoft.com/office/drawing/2014/main" id="{66C02307-23AD-8903-0CC5-7FA847B40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91318"/>
            <a:ext cx="4154510" cy="3115882"/>
          </a:xfrm>
          <a:prstGeom prst="rect">
            <a:avLst/>
          </a:prstGeom>
        </p:spPr>
      </p:pic>
      <p:sp>
        <p:nvSpPr>
          <p:cNvPr id="3" name="Roh1">
            <a:extLst>
              <a:ext uri="{FF2B5EF4-FFF2-40B4-BE49-F238E27FC236}">
                <a16:creationId xmlns:a16="http://schemas.microsoft.com/office/drawing/2014/main" id="{DCA36641-2DE3-EB29-78F9-8C751091AF83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7F014406-68CC-55B3-CA1C-BCF986D4611F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83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A469-5D56-BF2E-9757-E8D2298CE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2A450776-8639-28F7-F818-9252A801C5C8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5B4844-EC75-FEBF-F35E-51B72087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estetiky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E1277-DD37-F25C-5601-5A63118C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Funkcionalismus vs dekorativismus</a:t>
            </a:r>
          </a:p>
          <a:p>
            <a:r>
              <a:rPr lang="cs-CZ" dirty="0"/>
              <a:t>Protnutí funkčnosti a vzhledu při nákupu</a:t>
            </a:r>
          </a:p>
        </p:txBody>
      </p:sp>
      <p:sp>
        <p:nvSpPr>
          <p:cNvPr id="6" name="Roh1">
            <a:extLst>
              <a:ext uri="{FF2B5EF4-FFF2-40B4-BE49-F238E27FC236}">
                <a16:creationId xmlns:a16="http://schemas.microsoft.com/office/drawing/2014/main" id="{658CC319-78BF-A87F-7EB8-FD169D8B3D07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váza, keramika&#10;&#10;Popis byl vytvořen automaticky">
            <a:extLst>
              <a:ext uri="{FF2B5EF4-FFF2-40B4-BE49-F238E27FC236}">
                <a16:creationId xmlns:a16="http://schemas.microsoft.com/office/drawing/2014/main" id="{0A184DBE-495C-5B9D-F28C-BCFFBEC2C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757237"/>
            <a:ext cx="3495675" cy="5343525"/>
          </a:xfrm>
          <a:prstGeom prst="rect">
            <a:avLst/>
          </a:prstGeom>
        </p:spPr>
      </p:pic>
      <p:sp>
        <p:nvSpPr>
          <p:cNvPr id="5" name="Roh1">
            <a:extLst>
              <a:ext uri="{FF2B5EF4-FFF2-40B4-BE49-F238E27FC236}">
                <a16:creationId xmlns:a16="http://schemas.microsoft.com/office/drawing/2014/main" id="{AD7CEA13-C7E8-8B4C-E7E3-E69FDFE5F590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venku, budova, okno, obloha&#10;&#10;Popis byl vytvořen automaticky">
            <a:extLst>
              <a:ext uri="{FF2B5EF4-FFF2-40B4-BE49-F238E27FC236}">
                <a16:creationId xmlns:a16="http://schemas.microsoft.com/office/drawing/2014/main" id="{6ECCECCE-EA3D-E217-9CAC-4E28A9352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91318"/>
            <a:ext cx="4154510" cy="31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E830D-4368-5964-204A-08D8C3D32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635163D3-377E-0F17-EE01-AC532B965C2A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h1">
            <a:extLst>
              <a:ext uri="{FF2B5EF4-FFF2-40B4-BE49-F238E27FC236}">
                <a16:creationId xmlns:a16="http://schemas.microsoft.com/office/drawing/2014/main" id="{D8616034-AB5B-D418-AF3B-27B883F59877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3BB4B43B-8BE2-07D9-ECAB-03C096302838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92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A7987625-185E-A53A-F1BE-D67D39929E49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7D5507-BD09-D4BC-EC19-310AA202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E09EC-376C-93FF-C8F8-77953F09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323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https://cs.wikipedia.org/wiki/Estetika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https://cs.wikipedia.org/wiki/Estetick%C3%A1_norma</a:t>
            </a:r>
            <a:endParaRPr lang="cs-CZ" dirty="0"/>
          </a:p>
          <a:p>
            <a:r>
              <a:rPr lang="cs-CZ" dirty="0">
                <a:hlinkClick r:id="rId4"/>
              </a:rPr>
              <a:t>https://wiki.knihovna.cz/index.php?title=Estetika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https://cs.wikipedia.org/wiki/Kalokagathia</a:t>
            </a:r>
            <a:endParaRPr lang="cs-CZ" dirty="0"/>
          </a:p>
          <a:p>
            <a:r>
              <a:rPr lang="cs-CZ" dirty="0">
                <a:hlinkClick r:id="rId6"/>
              </a:rPr>
              <a:t>https://www.techlib.cz/cs/82810-estetika</a:t>
            </a:r>
            <a:endParaRPr lang="cs-CZ" dirty="0"/>
          </a:p>
          <a:p>
            <a:r>
              <a:rPr lang="cs-CZ" dirty="0">
                <a:hlinkClick r:id="rId7"/>
              </a:rPr>
              <a:t>https://theses.cz/id/0w6emi/downloadPraceContent_adipIdno_14098</a:t>
            </a:r>
            <a:endParaRPr lang="cs-CZ" dirty="0"/>
          </a:p>
          <a:p>
            <a:r>
              <a:rPr lang="cs-CZ" dirty="0">
                <a:hlinkClick r:id="rId8"/>
              </a:rPr>
              <a:t>https://cs.wikipedia.org/wiki/Funkcionalismus</a:t>
            </a:r>
            <a:endParaRPr lang="cs-CZ" dirty="0"/>
          </a:p>
          <a:p>
            <a:r>
              <a:rPr lang="cs-CZ" dirty="0">
                <a:hlinkClick r:id="rId9"/>
              </a:rPr>
              <a:t>https://cs.wikipedia.org/wiki/Dekorativn%C3%AD_um%C4%9Bn%C3%AD</a:t>
            </a:r>
            <a:endParaRPr lang="cs-CZ" dirty="0"/>
          </a:p>
        </p:txBody>
      </p:sp>
      <p:sp>
        <p:nvSpPr>
          <p:cNvPr id="5" name="Roh1">
            <a:extLst>
              <a:ext uri="{FF2B5EF4-FFF2-40B4-BE49-F238E27FC236}">
                <a16:creationId xmlns:a16="http://schemas.microsoft.com/office/drawing/2014/main" id="{916BA9D8-53A1-5077-BE07-D02CFC266534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1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řekrytí">
            <a:extLst>
              <a:ext uri="{FF2B5EF4-FFF2-40B4-BE49-F238E27FC236}">
                <a16:creationId xmlns:a16="http://schemas.microsoft.com/office/drawing/2014/main" id="{82FA80DE-BDDC-4606-4F3E-6F2C133969C5}"/>
              </a:ext>
            </a:extLst>
          </p:cNvPr>
          <p:cNvSpPr/>
          <p:nvPr/>
        </p:nvSpPr>
        <p:spPr>
          <a:xfrm rot="5400000">
            <a:off x="-5599184" y="-5855740"/>
            <a:ext cx="11392642" cy="1139980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Linka">
            <a:extLst>
              <a:ext uri="{FF2B5EF4-FFF2-40B4-BE49-F238E27FC236}">
                <a16:creationId xmlns:a16="http://schemas.microsoft.com/office/drawing/2014/main" id="{6380964C-7514-2AD0-D0F2-D5EDCA28E502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3B9532-B625-E3FF-14C0-77D9D9C6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DBC7C-2EF0-642A-42E6-429C831A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Filozofická disciplína</a:t>
            </a:r>
          </a:p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Krásno – jeho působení na člověka</a:t>
            </a:r>
          </a:p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Pocity a dojmy z uměleckých a přírodních výtvorů</a:t>
            </a:r>
          </a:p>
          <a:p>
            <a:r>
              <a:rPr lang="cs-CZ" dirty="0"/>
              <a:t>Cokoli může být jeho předmětem zájmu</a:t>
            </a: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9D0F6B44-9F27-7F84-EBCF-CC55371604C7}"/>
              </a:ext>
            </a:extLst>
          </p:cNvPr>
          <p:cNvSpPr txBox="1">
            <a:spLocks/>
          </p:cNvSpPr>
          <p:nvPr/>
        </p:nvSpPr>
        <p:spPr>
          <a:xfrm>
            <a:off x="12197387" y="6005947"/>
            <a:ext cx="2604655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Baskerville Old Face" panose="02020602080505020303" pitchFamily="18" charset="0"/>
              </a:rPr>
              <a:t>Richard Mlejnek</a:t>
            </a:r>
          </a:p>
        </p:txBody>
      </p:sp>
      <p:grpSp>
        <p:nvGrpSpPr>
          <p:cNvPr id="67" name="Obrazec">
            <a:extLst>
              <a:ext uri="{FF2B5EF4-FFF2-40B4-BE49-F238E27FC236}">
                <a16:creationId xmlns:a16="http://schemas.microsoft.com/office/drawing/2014/main" id="{EEDC3A23-0040-9546-4D8F-8EE3AD65FBDD}"/>
              </a:ext>
            </a:extLst>
          </p:cNvPr>
          <p:cNvGrpSpPr/>
          <p:nvPr/>
        </p:nvGrpSpPr>
        <p:grpSpPr>
          <a:xfrm>
            <a:off x="16355742" y="-4895152"/>
            <a:ext cx="2172943" cy="2443893"/>
            <a:chOff x="16355742" y="-4895152"/>
            <a:chExt cx="2172943" cy="2443893"/>
          </a:xfrm>
        </p:grpSpPr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2B86F9A9-FE46-A03C-A9A1-E50E6192C589}"/>
                </a:ext>
              </a:extLst>
            </p:cNvPr>
            <p:cNvGrpSpPr/>
            <p:nvPr/>
          </p:nvGrpSpPr>
          <p:grpSpPr>
            <a:xfrm>
              <a:off x="16526703" y="-4184122"/>
              <a:ext cx="638354" cy="638354"/>
              <a:chOff x="9265619" y="3211482"/>
              <a:chExt cx="638354" cy="638354"/>
            </a:xfrm>
          </p:grpSpPr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127A6291-C66C-8D6C-5771-6BF8AF7B5EFE}"/>
                  </a:ext>
                </a:extLst>
              </p:cNvPr>
              <p:cNvSpPr/>
              <p:nvPr/>
            </p:nvSpPr>
            <p:spPr>
              <a:xfrm rot="18900000">
                <a:off x="9265619" y="3211482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vál 38">
                <a:extLst>
                  <a:ext uri="{FF2B5EF4-FFF2-40B4-BE49-F238E27FC236}">
                    <a16:creationId xmlns:a16="http://schemas.microsoft.com/office/drawing/2014/main" id="{168BBE01-C870-E117-1D96-83910FD461AE}"/>
                  </a:ext>
                </a:extLst>
              </p:cNvPr>
              <p:cNvSpPr/>
              <p:nvPr/>
            </p:nvSpPr>
            <p:spPr>
              <a:xfrm>
                <a:off x="9268886" y="3214749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7B51B377-FB81-EB2B-C329-EDA4C58BC24B}"/>
                  </a:ext>
                </a:extLst>
              </p:cNvPr>
              <p:cNvSpPr/>
              <p:nvPr/>
            </p:nvSpPr>
            <p:spPr>
              <a:xfrm>
                <a:off x="9511996" y="3457859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FCE21689-E0D9-D615-5616-4AD170E0C87A}"/>
                </a:ext>
              </a:extLst>
            </p:cNvPr>
            <p:cNvGrpSpPr/>
            <p:nvPr/>
          </p:nvGrpSpPr>
          <p:grpSpPr>
            <a:xfrm>
              <a:off x="17208517" y="-4539637"/>
              <a:ext cx="638354" cy="638354"/>
              <a:chOff x="9947433" y="2855967"/>
              <a:chExt cx="638354" cy="638354"/>
            </a:xfrm>
          </p:grpSpPr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1F4532EF-ABD4-81F9-F833-A2D0F8FA8A2A}"/>
                  </a:ext>
                </a:extLst>
              </p:cNvPr>
              <p:cNvSpPr/>
              <p:nvPr/>
            </p:nvSpPr>
            <p:spPr>
              <a:xfrm rot="18900000">
                <a:off x="9947433" y="2855967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F49725C8-E193-F422-46C2-A8932A2B0BDC}"/>
                  </a:ext>
                </a:extLst>
              </p:cNvPr>
              <p:cNvSpPr/>
              <p:nvPr/>
            </p:nvSpPr>
            <p:spPr>
              <a:xfrm>
                <a:off x="9950700" y="2859234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vál 43">
                <a:extLst>
                  <a:ext uri="{FF2B5EF4-FFF2-40B4-BE49-F238E27FC236}">
                    <a16:creationId xmlns:a16="http://schemas.microsoft.com/office/drawing/2014/main" id="{B610855E-CB65-1869-9FEA-539B176DB4AE}"/>
                  </a:ext>
                </a:extLst>
              </p:cNvPr>
              <p:cNvSpPr/>
              <p:nvPr/>
            </p:nvSpPr>
            <p:spPr>
              <a:xfrm>
                <a:off x="10193810" y="3102344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56EC58AB-5841-DBCE-30AE-F9E62346905D}"/>
                </a:ext>
              </a:extLst>
            </p:cNvPr>
            <p:cNvGrpSpPr/>
            <p:nvPr/>
          </p:nvGrpSpPr>
          <p:grpSpPr>
            <a:xfrm>
              <a:off x="17890331" y="-4895152"/>
              <a:ext cx="638354" cy="638354"/>
              <a:chOff x="10629247" y="2500452"/>
              <a:chExt cx="638354" cy="638354"/>
            </a:xfrm>
          </p:grpSpPr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E69B250-6ED5-790E-945E-038350ED1914}"/>
                  </a:ext>
                </a:extLst>
              </p:cNvPr>
              <p:cNvSpPr/>
              <p:nvPr/>
            </p:nvSpPr>
            <p:spPr>
              <a:xfrm rot="18900000">
                <a:off x="10629247" y="2500452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A6F3BB6E-4857-FA3D-7C51-9B7A7040B5C6}"/>
                  </a:ext>
                </a:extLst>
              </p:cNvPr>
              <p:cNvSpPr/>
              <p:nvPr/>
            </p:nvSpPr>
            <p:spPr>
              <a:xfrm>
                <a:off x="10632514" y="2503719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8F81BF64-BEBE-4204-30B1-318076046198}"/>
                  </a:ext>
                </a:extLst>
              </p:cNvPr>
              <p:cNvSpPr/>
              <p:nvPr/>
            </p:nvSpPr>
            <p:spPr>
              <a:xfrm>
                <a:off x="10875624" y="2746829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877951A5-88CF-F9BA-AF74-0104C720881C}"/>
                </a:ext>
              </a:extLst>
            </p:cNvPr>
            <p:cNvGrpSpPr/>
            <p:nvPr/>
          </p:nvGrpSpPr>
          <p:grpSpPr>
            <a:xfrm>
              <a:off x="16355742" y="-3281353"/>
              <a:ext cx="638354" cy="638354"/>
              <a:chOff x="9094658" y="4114251"/>
              <a:chExt cx="638354" cy="638354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48565E03-8D1A-6FE4-B88A-B8EAF9D68E51}"/>
                  </a:ext>
                </a:extLst>
              </p:cNvPr>
              <p:cNvSpPr/>
              <p:nvPr/>
            </p:nvSpPr>
            <p:spPr>
              <a:xfrm rot="18900000">
                <a:off x="9094658" y="4114251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FE0A2A12-C9B0-C14B-1C3B-9207D10B338F}"/>
                  </a:ext>
                </a:extLst>
              </p:cNvPr>
              <p:cNvSpPr/>
              <p:nvPr/>
            </p:nvSpPr>
            <p:spPr>
              <a:xfrm>
                <a:off x="9097925" y="4117518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63818870-910E-C4B2-54EE-2128381296E7}"/>
                  </a:ext>
                </a:extLst>
              </p:cNvPr>
              <p:cNvSpPr/>
              <p:nvPr/>
            </p:nvSpPr>
            <p:spPr>
              <a:xfrm>
                <a:off x="9341035" y="4360628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12F02550-9BC5-C5B8-DE8A-270F94C4467F}"/>
                </a:ext>
              </a:extLst>
            </p:cNvPr>
            <p:cNvGrpSpPr/>
            <p:nvPr/>
          </p:nvGrpSpPr>
          <p:grpSpPr>
            <a:xfrm>
              <a:off x="17037556" y="-3636868"/>
              <a:ext cx="638354" cy="638354"/>
              <a:chOff x="9776472" y="3758736"/>
              <a:chExt cx="638354" cy="638354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B9F90F08-E9ED-876C-6DB6-16AAC549D5DE}"/>
                  </a:ext>
                </a:extLst>
              </p:cNvPr>
              <p:cNvSpPr/>
              <p:nvPr/>
            </p:nvSpPr>
            <p:spPr>
              <a:xfrm rot="18900000">
                <a:off x="9776472" y="3758736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Ovál 54">
                <a:extLst>
                  <a:ext uri="{FF2B5EF4-FFF2-40B4-BE49-F238E27FC236}">
                    <a16:creationId xmlns:a16="http://schemas.microsoft.com/office/drawing/2014/main" id="{8C7C13C6-7ABF-9265-7E3D-B41C3E484A3C}"/>
                  </a:ext>
                </a:extLst>
              </p:cNvPr>
              <p:cNvSpPr/>
              <p:nvPr/>
            </p:nvSpPr>
            <p:spPr>
              <a:xfrm>
                <a:off x="9779739" y="3762003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Ovál 55">
                <a:extLst>
                  <a:ext uri="{FF2B5EF4-FFF2-40B4-BE49-F238E27FC236}">
                    <a16:creationId xmlns:a16="http://schemas.microsoft.com/office/drawing/2014/main" id="{1C23F7A7-F92E-D7D7-7A61-895F316CBF7F}"/>
                  </a:ext>
                </a:extLst>
              </p:cNvPr>
              <p:cNvSpPr/>
              <p:nvPr/>
            </p:nvSpPr>
            <p:spPr>
              <a:xfrm>
                <a:off x="10022849" y="4005113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334377A8-9C59-5B4C-81BE-A716518BBA36}"/>
                </a:ext>
              </a:extLst>
            </p:cNvPr>
            <p:cNvGrpSpPr/>
            <p:nvPr/>
          </p:nvGrpSpPr>
          <p:grpSpPr>
            <a:xfrm>
              <a:off x="17719370" y="-3992383"/>
              <a:ext cx="638354" cy="638354"/>
              <a:chOff x="10458286" y="3403221"/>
              <a:chExt cx="638354" cy="638354"/>
            </a:xfrm>
          </p:grpSpPr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002FC25B-FD5C-495A-D482-8F3895FC0508}"/>
                  </a:ext>
                </a:extLst>
              </p:cNvPr>
              <p:cNvSpPr/>
              <p:nvPr/>
            </p:nvSpPr>
            <p:spPr>
              <a:xfrm rot="18900000">
                <a:off x="10458286" y="3403221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vál 58">
                <a:extLst>
                  <a:ext uri="{FF2B5EF4-FFF2-40B4-BE49-F238E27FC236}">
                    <a16:creationId xmlns:a16="http://schemas.microsoft.com/office/drawing/2014/main" id="{8C4602BD-4C3C-3BF4-7317-CC64DE8DAC3F}"/>
                  </a:ext>
                </a:extLst>
              </p:cNvPr>
              <p:cNvSpPr/>
              <p:nvPr/>
            </p:nvSpPr>
            <p:spPr>
              <a:xfrm>
                <a:off x="10461553" y="3406488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Ovál 59">
                <a:extLst>
                  <a:ext uri="{FF2B5EF4-FFF2-40B4-BE49-F238E27FC236}">
                    <a16:creationId xmlns:a16="http://schemas.microsoft.com/office/drawing/2014/main" id="{0F74AEAD-7C83-676E-D015-26A3C5A92D40}"/>
                  </a:ext>
                </a:extLst>
              </p:cNvPr>
              <p:cNvSpPr/>
              <p:nvPr/>
            </p:nvSpPr>
            <p:spPr>
              <a:xfrm>
                <a:off x="10704663" y="3649598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1819796C-050C-7CAD-0E56-6E235F4A70EE}"/>
                </a:ext>
              </a:extLst>
            </p:cNvPr>
            <p:cNvGrpSpPr/>
            <p:nvPr/>
          </p:nvGrpSpPr>
          <p:grpSpPr>
            <a:xfrm>
              <a:off x="17574422" y="-3089613"/>
              <a:ext cx="638354" cy="638354"/>
              <a:chOff x="10313338" y="4305991"/>
              <a:chExt cx="638354" cy="638354"/>
            </a:xfrm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C388155A-E10C-B5B5-64BC-FADED281246C}"/>
                  </a:ext>
                </a:extLst>
              </p:cNvPr>
              <p:cNvSpPr/>
              <p:nvPr/>
            </p:nvSpPr>
            <p:spPr>
              <a:xfrm rot="18900000">
                <a:off x="10313338" y="4305991"/>
                <a:ext cx="638354" cy="63835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CBFF6922-C00B-7909-F149-559C8BC04F3A}"/>
                  </a:ext>
                </a:extLst>
              </p:cNvPr>
              <p:cNvSpPr/>
              <p:nvPr/>
            </p:nvSpPr>
            <p:spPr>
              <a:xfrm>
                <a:off x="10316605" y="4309258"/>
                <a:ext cx="631820" cy="63182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2A6A66E7-DCD3-E1AB-E3FD-6CE07A6702BA}"/>
                  </a:ext>
                </a:extLst>
              </p:cNvPr>
              <p:cNvSpPr/>
              <p:nvPr/>
            </p:nvSpPr>
            <p:spPr>
              <a:xfrm>
                <a:off x="10559715" y="4552368"/>
                <a:ext cx="145600" cy="145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69" name="Roh1">
            <a:extLst>
              <a:ext uri="{FF2B5EF4-FFF2-40B4-BE49-F238E27FC236}">
                <a16:creationId xmlns:a16="http://schemas.microsoft.com/office/drawing/2014/main" id="{452E024E-47A0-3A83-0C9A-040110D3C964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oh1">
            <a:extLst>
              <a:ext uri="{FF2B5EF4-FFF2-40B4-BE49-F238E27FC236}">
                <a16:creationId xmlns:a16="http://schemas.microsoft.com/office/drawing/2014/main" id="{A9381C5A-8ED9-581A-151C-D8401091DF1B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9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972E-9741-3995-FB9E-E406DDC5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AA3E3605-355D-C0C5-1D0D-F4C76A10058E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h1">
            <a:extLst>
              <a:ext uri="{FF2B5EF4-FFF2-40B4-BE49-F238E27FC236}">
                <a16:creationId xmlns:a16="http://schemas.microsoft.com/office/drawing/2014/main" id="{820B8088-7404-B84E-E024-F2824C4C9613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3FE0CEDD-E324-64A6-7FC9-7BDA92E16886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636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ka">
            <a:extLst>
              <a:ext uri="{FF2B5EF4-FFF2-40B4-BE49-F238E27FC236}">
                <a16:creationId xmlns:a16="http://schemas.microsoft.com/office/drawing/2014/main" id="{F99D39A5-06AF-EB7C-E239-00978EE20F9E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Obsah obrázku text, Písmo, kniha, design&#10;&#10;Popis byl vytvořen automaticky">
            <a:extLst>
              <a:ext uri="{FF2B5EF4-FFF2-40B4-BE49-F238E27FC236}">
                <a16:creationId xmlns:a16="http://schemas.microsoft.com/office/drawing/2014/main" id="{657941EC-B975-89A8-2617-B4095C59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9049" y="509587"/>
            <a:ext cx="3648075" cy="5838825"/>
          </a:xfrm>
          <a:prstGeom prst="rect">
            <a:avLst/>
          </a:prstGeom>
          <a:ln w="34925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648075"/>
                      <a:gd name="connsiteY0" fmla="*/ 0 h 5838825"/>
                      <a:gd name="connsiteX1" fmla="*/ 3648075 w 3648075"/>
                      <a:gd name="connsiteY1" fmla="*/ 0 h 5838825"/>
                      <a:gd name="connsiteX2" fmla="*/ 3648075 w 3648075"/>
                      <a:gd name="connsiteY2" fmla="*/ 5838825 h 5838825"/>
                      <a:gd name="connsiteX3" fmla="*/ 0 w 3648075"/>
                      <a:gd name="connsiteY3" fmla="*/ 5838825 h 5838825"/>
                      <a:gd name="connsiteX4" fmla="*/ 0 w 3648075"/>
                      <a:gd name="connsiteY4" fmla="*/ 0 h 5838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48075" h="5838825" fill="none" extrusionOk="0">
                        <a:moveTo>
                          <a:pt x="0" y="0"/>
                        </a:moveTo>
                        <a:cubicBezTo>
                          <a:pt x="618305" y="-49533"/>
                          <a:pt x="3128218" y="-14809"/>
                          <a:pt x="3648075" y="0"/>
                        </a:cubicBezTo>
                        <a:cubicBezTo>
                          <a:pt x="3735714" y="2302176"/>
                          <a:pt x="3575396" y="3656961"/>
                          <a:pt x="3648075" y="5838825"/>
                        </a:cubicBezTo>
                        <a:cubicBezTo>
                          <a:pt x="2734301" y="5790594"/>
                          <a:pt x="1639626" y="5923280"/>
                          <a:pt x="0" y="5838825"/>
                        </a:cubicBezTo>
                        <a:cubicBezTo>
                          <a:pt x="-38581" y="4043642"/>
                          <a:pt x="63341" y="2275876"/>
                          <a:pt x="0" y="0"/>
                        </a:cubicBezTo>
                        <a:close/>
                      </a:path>
                      <a:path w="3648075" h="5838825" stroke="0" extrusionOk="0">
                        <a:moveTo>
                          <a:pt x="0" y="0"/>
                        </a:moveTo>
                        <a:cubicBezTo>
                          <a:pt x="1122797" y="118645"/>
                          <a:pt x="2492222" y="116012"/>
                          <a:pt x="3648075" y="0"/>
                        </a:cubicBezTo>
                        <a:cubicBezTo>
                          <a:pt x="3515193" y="2616519"/>
                          <a:pt x="3733026" y="4105486"/>
                          <a:pt x="3648075" y="5838825"/>
                        </a:cubicBezTo>
                        <a:cubicBezTo>
                          <a:pt x="2535469" y="5973425"/>
                          <a:pt x="1034923" y="5681629"/>
                          <a:pt x="0" y="5838825"/>
                        </a:cubicBezTo>
                        <a:cubicBezTo>
                          <a:pt x="-20187" y="3587976"/>
                          <a:pt x="-152480" y="2145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2E893D-5EAC-6CEB-00DE-537059BE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Podoba estetiky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61562-706D-6474-4DE5-A25F27E1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něco příjemného</a:t>
            </a:r>
          </a:p>
          <a:p>
            <a:r>
              <a:rPr lang="cs-CZ" dirty="0"/>
              <a:t>Individuální</a:t>
            </a:r>
          </a:p>
          <a:p>
            <a:r>
              <a:rPr lang="cs-CZ" dirty="0"/>
              <a:t>Není neměnná či absolutní</a:t>
            </a:r>
          </a:p>
          <a:p>
            <a:r>
              <a:rPr lang="cs-CZ" dirty="0"/>
              <a:t>Historicky odlišná</a:t>
            </a:r>
          </a:p>
          <a:p>
            <a:endParaRPr lang="cs-CZ" dirty="0"/>
          </a:p>
          <a:p>
            <a:r>
              <a:rPr lang="cs-CZ" dirty="0"/>
              <a:t>O tom, co je hezké nebo ošklivé, často rozhodovala kritéria politická a společenská a ne estetická</a:t>
            </a:r>
          </a:p>
        </p:txBody>
      </p:sp>
      <p:sp>
        <p:nvSpPr>
          <p:cNvPr id="11" name="Roh1">
            <a:extLst>
              <a:ext uri="{FF2B5EF4-FFF2-40B4-BE49-F238E27FC236}">
                <a16:creationId xmlns:a16="http://schemas.microsoft.com/office/drawing/2014/main" id="{038A1031-F99B-7091-DF2A-0EA60DBFD097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oh1">
            <a:extLst>
              <a:ext uri="{FF2B5EF4-FFF2-40B4-BE49-F238E27FC236}">
                <a16:creationId xmlns:a16="http://schemas.microsoft.com/office/drawing/2014/main" id="{46E65866-3AA7-B9A3-41F4-427F26E94E02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96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94B3C-B7E6-BDF3-AEA9-7D0694711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7B4D6BE7-87FE-B165-FB5D-383FE33DDBEE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text, Písmo, kniha, design&#10;&#10;Popis byl vytvořen automaticky">
            <a:extLst>
              <a:ext uri="{FF2B5EF4-FFF2-40B4-BE49-F238E27FC236}">
                <a16:creationId xmlns:a16="http://schemas.microsoft.com/office/drawing/2014/main" id="{B0A4DFBF-81E6-6EF1-5E22-0695EF02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51" y="509587"/>
            <a:ext cx="3648075" cy="5838825"/>
          </a:xfrm>
          <a:prstGeom prst="rect">
            <a:avLst/>
          </a:prstGeom>
          <a:ln w="34925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648075"/>
                      <a:gd name="connsiteY0" fmla="*/ 0 h 5838825"/>
                      <a:gd name="connsiteX1" fmla="*/ 3648075 w 3648075"/>
                      <a:gd name="connsiteY1" fmla="*/ 0 h 5838825"/>
                      <a:gd name="connsiteX2" fmla="*/ 3648075 w 3648075"/>
                      <a:gd name="connsiteY2" fmla="*/ 5838825 h 5838825"/>
                      <a:gd name="connsiteX3" fmla="*/ 0 w 3648075"/>
                      <a:gd name="connsiteY3" fmla="*/ 5838825 h 5838825"/>
                      <a:gd name="connsiteX4" fmla="*/ 0 w 3648075"/>
                      <a:gd name="connsiteY4" fmla="*/ 0 h 5838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48075" h="5838825" fill="none" extrusionOk="0">
                        <a:moveTo>
                          <a:pt x="0" y="0"/>
                        </a:moveTo>
                        <a:cubicBezTo>
                          <a:pt x="618305" y="-49533"/>
                          <a:pt x="3128218" y="-14809"/>
                          <a:pt x="3648075" y="0"/>
                        </a:cubicBezTo>
                        <a:cubicBezTo>
                          <a:pt x="3735714" y="2302176"/>
                          <a:pt x="3575396" y="3656961"/>
                          <a:pt x="3648075" y="5838825"/>
                        </a:cubicBezTo>
                        <a:cubicBezTo>
                          <a:pt x="2734301" y="5790594"/>
                          <a:pt x="1639626" y="5923280"/>
                          <a:pt x="0" y="5838825"/>
                        </a:cubicBezTo>
                        <a:cubicBezTo>
                          <a:pt x="-38581" y="4043642"/>
                          <a:pt x="63341" y="2275876"/>
                          <a:pt x="0" y="0"/>
                        </a:cubicBezTo>
                        <a:close/>
                      </a:path>
                      <a:path w="3648075" h="5838825" stroke="0" extrusionOk="0">
                        <a:moveTo>
                          <a:pt x="0" y="0"/>
                        </a:moveTo>
                        <a:cubicBezTo>
                          <a:pt x="1122797" y="118645"/>
                          <a:pt x="2492222" y="116012"/>
                          <a:pt x="3648075" y="0"/>
                        </a:cubicBezTo>
                        <a:cubicBezTo>
                          <a:pt x="3515193" y="2616519"/>
                          <a:pt x="3733026" y="4105486"/>
                          <a:pt x="3648075" y="5838825"/>
                        </a:cubicBezTo>
                        <a:cubicBezTo>
                          <a:pt x="2535469" y="5973425"/>
                          <a:pt x="1034923" y="5681629"/>
                          <a:pt x="0" y="5838825"/>
                        </a:cubicBezTo>
                        <a:cubicBezTo>
                          <a:pt x="-20187" y="3587976"/>
                          <a:pt x="-152480" y="2145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3" name="Roh1">
            <a:extLst>
              <a:ext uri="{FF2B5EF4-FFF2-40B4-BE49-F238E27FC236}">
                <a16:creationId xmlns:a16="http://schemas.microsoft.com/office/drawing/2014/main" id="{F014AB2F-A48E-9C12-BEDA-9C47B25CBDAD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58C28AAE-B6F5-DD23-21D3-F7A2AB3DCF46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88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E6766EBB-F404-BD6F-2FCB-E971789631EF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B91423-1333-BDAD-4B0C-7A2B5E69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estetiky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6B2916-C364-74CB-01A5-A840E21F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6615" cy="4351338"/>
          </a:xfrm>
        </p:spPr>
        <p:txBody>
          <a:bodyPr/>
          <a:lstStyle/>
          <a:p>
            <a:r>
              <a:rPr lang="cs-CZ" dirty="0"/>
              <a:t>Antická estetika</a:t>
            </a:r>
          </a:p>
          <a:p>
            <a:r>
              <a:rPr lang="cs-CZ" dirty="0"/>
              <a:t>Středověká estetika</a:t>
            </a:r>
          </a:p>
          <a:p>
            <a:r>
              <a:rPr lang="cs-CZ" dirty="0"/>
              <a:t>Estetika novověku</a:t>
            </a:r>
          </a:p>
          <a:p>
            <a:endParaRPr lang="cs-CZ" dirty="0"/>
          </a:p>
          <a:p>
            <a:r>
              <a:rPr lang="cs-CZ" dirty="0"/>
              <a:t>Významné dílo </a:t>
            </a:r>
            <a:r>
              <a:rPr lang="cs-CZ" dirty="0" err="1"/>
              <a:t>Aesthetica</a:t>
            </a:r>
            <a:r>
              <a:rPr lang="cs-CZ" dirty="0"/>
              <a:t> (1750) od Alexandra </a:t>
            </a:r>
            <a:r>
              <a:rPr lang="cs-CZ" dirty="0" err="1"/>
              <a:t>Gottlieba</a:t>
            </a:r>
            <a:r>
              <a:rPr lang="cs-CZ" dirty="0"/>
              <a:t> </a:t>
            </a:r>
            <a:r>
              <a:rPr lang="cs-CZ" dirty="0" err="1"/>
              <a:t>Baumgartena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Obsah obrázku text, Písmo, kniha, design&#10;&#10;Popis byl vytvořen automaticky">
            <a:extLst>
              <a:ext uri="{FF2B5EF4-FFF2-40B4-BE49-F238E27FC236}">
                <a16:creationId xmlns:a16="http://schemas.microsoft.com/office/drawing/2014/main" id="{A3668ED4-907C-BDA6-4280-58839A13A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51" y="509587"/>
            <a:ext cx="3648075" cy="5838825"/>
          </a:xfrm>
          <a:prstGeom prst="rect">
            <a:avLst/>
          </a:prstGeom>
          <a:ln w="34925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648075"/>
                      <a:gd name="connsiteY0" fmla="*/ 0 h 5838825"/>
                      <a:gd name="connsiteX1" fmla="*/ 3648075 w 3648075"/>
                      <a:gd name="connsiteY1" fmla="*/ 0 h 5838825"/>
                      <a:gd name="connsiteX2" fmla="*/ 3648075 w 3648075"/>
                      <a:gd name="connsiteY2" fmla="*/ 5838825 h 5838825"/>
                      <a:gd name="connsiteX3" fmla="*/ 0 w 3648075"/>
                      <a:gd name="connsiteY3" fmla="*/ 5838825 h 5838825"/>
                      <a:gd name="connsiteX4" fmla="*/ 0 w 3648075"/>
                      <a:gd name="connsiteY4" fmla="*/ 0 h 5838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48075" h="5838825" fill="none" extrusionOk="0">
                        <a:moveTo>
                          <a:pt x="0" y="0"/>
                        </a:moveTo>
                        <a:cubicBezTo>
                          <a:pt x="618305" y="-49533"/>
                          <a:pt x="3128218" y="-14809"/>
                          <a:pt x="3648075" y="0"/>
                        </a:cubicBezTo>
                        <a:cubicBezTo>
                          <a:pt x="3735714" y="2302176"/>
                          <a:pt x="3575396" y="3656961"/>
                          <a:pt x="3648075" y="5838825"/>
                        </a:cubicBezTo>
                        <a:cubicBezTo>
                          <a:pt x="2734301" y="5790594"/>
                          <a:pt x="1639626" y="5923280"/>
                          <a:pt x="0" y="5838825"/>
                        </a:cubicBezTo>
                        <a:cubicBezTo>
                          <a:pt x="-38581" y="4043642"/>
                          <a:pt x="63341" y="2275876"/>
                          <a:pt x="0" y="0"/>
                        </a:cubicBezTo>
                        <a:close/>
                      </a:path>
                      <a:path w="3648075" h="5838825" stroke="0" extrusionOk="0">
                        <a:moveTo>
                          <a:pt x="0" y="0"/>
                        </a:moveTo>
                        <a:cubicBezTo>
                          <a:pt x="1122797" y="118645"/>
                          <a:pt x="2492222" y="116012"/>
                          <a:pt x="3648075" y="0"/>
                        </a:cubicBezTo>
                        <a:cubicBezTo>
                          <a:pt x="3515193" y="2616519"/>
                          <a:pt x="3733026" y="4105486"/>
                          <a:pt x="3648075" y="5838825"/>
                        </a:cubicBezTo>
                        <a:cubicBezTo>
                          <a:pt x="2535469" y="5973425"/>
                          <a:pt x="1034923" y="5681629"/>
                          <a:pt x="0" y="5838825"/>
                        </a:cubicBezTo>
                        <a:cubicBezTo>
                          <a:pt x="-20187" y="3587976"/>
                          <a:pt x="-152480" y="2145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9" name="Roh1">
            <a:extLst>
              <a:ext uri="{FF2B5EF4-FFF2-40B4-BE49-F238E27FC236}">
                <a16:creationId xmlns:a16="http://schemas.microsoft.com/office/drawing/2014/main" id="{E8C0A3F1-6869-A9E4-9F2C-BF9D99885FEB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oh1">
            <a:extLst>
              <a:ext uri="{FF2B5EF4-FFF2-40B4-BE49-F238E27FC236}">
                <a16:creationId xmlns:a16="http://schemas.microsoft.com/office/drawing/2014/main" id="{59D37236-00FD-D5C4-A795-989A2FAC93DF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29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25613-E1DA-A1C8-452C-60083EB76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5C004D40-6EC6-EA93-6B6A-89F3DF483CCC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h1">
            <a:extLst>
              <a:ext uri="{FF2B5EF4-FFF2-40B4-BE49-F238E27FC236}">
                <a16:creationId xmlns:a16="http://schemas.microsoft.com/office/drawing/2014/main" id="{79A7F8A6-87CF-2E0B-AC58-D05D048A3021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BD89B3AF-DF9C-28F8-2FE5-2C74B95B5AAD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37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ka">
            <a:extLst>
              <a:ext uri="{FF2B5EF4-FFF2-40B4-BE49-F238E27FC236}">
                <a16:creationId xmlns:a16="http://schemas.microsoft.com/office/drawing/2014/main" id="{33B57EFD-C6EA-6F66-4431-CB8797795B5E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D0D3D7-4954-510F-C284-D9DCEEF9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Antická 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B2729-D585-87A2-6973-63AB3768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Řecká estetika</a:t>
            </a:r>
          </a:p>
          <a:p>
            <a:r>
              <a:rPr lang="cs-CZ" dirty="0"/>
              <a:t>Od chaosu a nerovnováhy k řádu, syntéze a harmonii</a:t>
            </a:r>
          </a:p>
          <a:p>
            <a:r>
              <a:rPr lang="cs-CZ" dirty="0"/>
              <a:t>Ideál kalokagathie</a:t>
            </a:r>
          </a:p>
          <a:p>
            <a:pPr lvl="1"/>
            <a:r>
              <a:rPr lang="pl-PL" dirty="0"/>
              <a:t>Spojení krásy a dobra v jednom principu</a:t>
            </a:r>
          </a:p>
          <a:p>
            <a:pPr lvl="1"/>
            <a:r>
              <a:rPr lang="cs-CZ" dirty="0"/>
              <a:t>Co není zároveň dobré, nemůže být krásné a naopak</a:t>
            </a:r>
          </a:p>
          <a:p>
            <a:endParaRPr lang="cs-CZ" dirty="0"/>
          </a:p>
        </p:txBody>
      </p:sp>
      <p:sp>
        <p:nvSpPr>
          <p:cNvPr id="5" name="Roh1">
            <a:extLst>
              <a:ext uri="{FF2B5EF4-FFF2-40B4-BE49-F238E27FC236}">
                <a16:creationId xmlns:a16="http://schemas.microsoft.com/office/drawing/2014/main" id="{17F75D32-76D6-06EE-CA00-A24600534AE9}"/>
              </a:ext>
            </a:extLst>
          </p:cNvPr>
          <p:cNvSpPr/>
          <p:nvPr/>
        </p:nvSpPr>
        <p:spPr>
          <a:xfrm rot="18900000">
            <a:off x="2047573" y="6819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h1">
            <a:extLst>
              <a:ext uri="{FF2B5EF4-FFF2-40B4-BE49-F238E27FC236}">
                <a16:creationId xmlns:a16="http://schemas.microsoft.com/office/drawing/2014/main" id="{BE0629DC-7556-6D4A-04E2-979BCA268B6A}"/>
              </a:ext>
            </a:extLst>
          </p:cNvPr>
          <p:cNvSpPr/>
          <p:nvPr/>
        </p:nvSpPr>
        <p:spPr>
          <a:xfrm rot="18900000">
            <a:off x="12493697" y="17284260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80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4AAC-6CF3-AB9E-A2E3-C9BB80E22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ka">
            <a:extLst>
              <a:ext uri="{FF2B5EF4-FFF2-40B4-BE49-F238E27FC236}">
                <a16:creationId xmlns:a16="http://schemas.microsoft.com/office/drawing/2014/main" id="{2BAE228B-E28F-2AD5-A94B-9909A3C99C85}"/>
              </a:ext>
            </a:extLst>
          </p:cNvPr>
          <p:cNvSpPr/>
          <p:nvPr/>
        </p:nvSpPr>
        <p:spPr>
          <a:xfrm>
            <a:off x="0" y="274939"/>
            <a:ext cx="12192000" cy="150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h1">
            <a:extLst>
              <a:ext uri="{FF2B5EF4-FFF2-40B4-BE49-F238E27FC236}">
                <a16:creationId xmlns:a16="http://schemas.microsoft.com/office/drawing/2014/main" id="{CAE6AA12-310A-CBEA-5161-30811DF83B8E}"/>
              </a:ext>
            </a:extLst>
          </p:cNvPr>
          <p:cNvSpPr/>
          <p:nvPr/>
        </p:nvSpPr>
        <p:spPr>
          <a:xfrm rot="18900000">
            <a:off x="2047574" y="6819086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h1">
            <a:extLst>
              <a:ext uri="{FF2B5EF4-FFF2-40B4-BE49-F238E27FC236}">
                <a16:creationId xmlns:a16="http://schemas.microsoft.com/office/drawing/2014/main" id="{514CE131-AB4C-EDAB-01E6-4614B5BB0485}"/>
              </a:ext>
            </a:extLst>
          </p:cNvPr>
          <p:cNvSpPr/>
          <p:nvPr/>
        </p:nvSpPr>
        <p:spPr>
          <a:xfrm rot="18900000">
            <a:off x="-8398550" y="-3646087"/>
            <a:ext cx="16161434" cy="3182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184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588</Words>
  <Application>Microsoft Office PowerPoint</Application>
  <PresentationFormat>Širokoúhlá obrazovka</PresentationFormat>
  <Paragraphs>78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32" baseType="lpstr">
      <vt:lpstr>Aharoni</vt:lpstr>
      <vt:lpstr>Aptos</vt:lpstr>
      <vt:lpstr>Aptos Display</vt:lpstr>
      <vt:lpstr>Arial</vt:lpstr>
      <vt:lpstr>Bahnschrift Light Condensed</vt:lpstr>
      <vt:lpstr>Baskerville Old Face</vt:lpstr>
      <vt:lpstr>Bodoni MT Black</vt:lpstr>
      <vt:lpstr>Cascadia Code</vt:lpstr>
      <vt:lpstr>Comic Sans MS</vt:lpstr>
      <vt:lpstr>Courier New</vt:lpstr>
      <vt:lpstr>Segoe Script</vt:lpstr>
      <vt:lpstr>Source Sans Pro</vt:lpstr>
      <vt:lpstr>Tw Cen MT</vt:lpstr>
      <vt:lpstr>Motiv Office</vt:lpstr>
      <vt:lpstr>Estetično</vt:lpstr>
      <vt:lpstr>Estetika</vt:lpstr>
      <vt:lpstr>Prezentace aplikace PowerPoint</vt:lpstr>
      <vt:lpstr>Podoba estetiky</vt:lpstr>
      <vt:lpstr>Prezentace aplikace PowerPoint</vt:lpstr>
      <vt:lpstr>Historie estetiky</vt:lpstr>
      <vt:lpstr>Prezentace aplikace PowerPoint</vt:lpstr>
      <vt:lpstr>Antická estetika</vt:lpstr>
      <vt:lpstr>Prezentace aplikace PowerPoint</vt:lpstr>
      <vt:lpstr>Středověká estetika</vt:lpstr>
      <vt:lpstr>Prezentace aplikace PowerPoint</vt:lpstr>
      <vt:lpstr>Estetika novověku</vt:lpstr>
      <vt:lpstr>Prezentace aplikace PowerPoint</vt:lpstr>
      <vt:lpstr>Hlavní směry estetiky ve 20. století</vt:lpstr>
      <vt:lpstr>Prezentace aplikace PowerPoint</vt:lpstr>
      <vt:lpstr>Shrnutí estetiky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Estetično</dc:title>
  <dc:creator>Richard Mlejnek</dc:creator>
  <cp:lastModifiedBy>Richard Mlejnek</cp:lastModifiedBy>
  <cp:revision>6</cp:revision>
  <dcterms:created xsi:type="dcterms:W3CDTF">2024-03-07T16:24:23Z</dcterms:created>
  <dcterms:modified xsi:type="dcterms:W3CDTF">2024-03-08T10:42:28Z</dcterms:modified>
</cp:coreProperties>
</file>